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74" r:id="rId12"/>
    <p:sldId id="275" r:id="rId13"/>
    <p:sldId id="276" r:id="rId14"/>
    <p:sldId id="266" r:id="rId15"/>
    <p:sldId id="268" r:id="rId16"/>
    <p:sldId id="270" r:id="rId17"/>
    <p:sldId id="272" r:id="rId18"/>
    <p:sldId id="273" r:id="rId19"/>
    <p:sldId id="279" r:id="rId20"/>
    <p:sldId id="278" r:id="rId21"/>
    <p:sldId id="27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882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DCA8-B055-49B8-A9EF-BB143307FEB8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D440-EAE0-4EB8-8025-91A817D3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D440-EAE0-4EB8-8025-91A817D300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D440-EAE0-4EB8-8025-91A817D300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AD440-EAE0-4EB8-8025-91A817D300C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Эволюция по Дарвину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72008"/>
            <a:ext cx="8388424" cy="1752600"/>
          </a:xfrm>
        </p:spPr>
        <p:txBody>
          <a:bodyPr>
            <a:noAutofit/>
          </a:bodyPr>
          <a:lstStyle/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800" b="1" i="1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К 210 – летию со дня рождения Чарльза Дарвина</a:t>
            </a:r>
            <a:endParaRPr lang="ru-RU" sz="2800" b="1" i="1" dirty="0">
              <a:solidFill>
                <a:srgbClr val="1678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Картинки по запросу фотографии эволюция по дарвин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290"/>
            <a:ext cx="4214842" cy="297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Теория происхождения видов Чарльза Дарв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571480"/>
            <a:ext cx="4572032" cy="1928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Книга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«Происхождение видов»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стала скандальной. В то время было принято считать, что Земля и все живое на ней было создано так, как описано в Библии. Дарвин же заявил, что природа развивалась в течении миллионов лет. Несмотря на это, книга была очень успешной. </a:t>
            </a:r>
          </a:p>
        </p:txBody>
      </p:sp>
      <p:pic>
        <p:nvPicPr>
          <p:cNvPr id="10" name="Picture 3" descr="C:\Documents and Settings\balabina3\Рабочий стол\12.jpg"/>
          <p:cNvPicPr>
            <a:picLocks noChangeAspect="1" noChangeArrowheads="1"/>
          </p:cNvPicPr>
          <p:nvPr/>
        </p:nvPicPr>
        <p:blipFill>
          <a:blip r:embed="rId2" cstate="print"/>
          <a:srcRect t="-1701" r="5435"/>
          <a:stretch>
            <a:fillRect/>
          </a:stretch>
        </p:blipFill>
        <p:spPr bwMode="auto">
          <a:xfrm>
            <a:off x="1857356" y="2571744"/>
            <a:ext cx="5643602" cy="3877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6357958"/>
            <a:ext cx="451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Теория происхождения видов Ч. Дарвина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928670"/>
            <a:ext cx="4643470" cy="27860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           Хотя </a:t>
            </a:r>
            <a:r>
              <a:rPr lang="ru-RU" sz="1600" dirty="0" smtClean="0"/>
              <a:t>теория Дарвина опиралась на огромное число фактов, была очень тщательно разработана и внешне крайне убедительна, она, тем не менее, встретила сопротивление в научных кругах и светском обществе. Утверждение теории эволюции происходило в тяжелой борьбе, но сам Дарвин в ней участия не принимал - ввиду своего слабого здоровья.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0042"/>
            <a:ext cx="6279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Сторонники и противники теории Дарвина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3857628"/>
            <a:ext cx="4643470" cy="27860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          Теория </a:t>
            </a:r>
            <a:r>
              <a:rPr lang="ru-RU" sz="1600" dirty="0" smtClean="0"/>
              <a:t>Дарвина восторжествовала далеко не сразу и одновременно во всех странах. Благодаря усилиям в первую очередь </a:t>
            </a:r>
            <a:r>
              <a:rPr lang="ru-RU" sz="1600" dirty="0" err="1" smtClean="0"/>
              <a:t>Гукера</a:t>
            </a:r>
            <a:r>
              <a:rPr lang="ru-RU" sz="1600" dirty="0" smtClean="0"/>
              <a:t>, Лайеля и Гексли в Англии, Геккеля и Мюллера в Германии она утвердилась в этих странах еще при жизни Дарвина. Во Франции же она успеха не имела, т.к. в ее научных кругах господствовали идеи катастрофизма Ж. Кювье, и у теории Дарвина не нашлось активных сторонников.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2089562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335699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Ч. Лайель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Картинки по запросу геккель э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геккель э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Documents and Settings\balabina3\Рабочий стол\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1928826" cy="25477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6357958"/>
            <a:ext cx="136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Э. Геккель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AutoShape 9" descr="Картинки по запросу гекс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Documents and Settings\balabina3\Рабочий стол\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4949" y="3786190"/>
            <a:ext cx="1906897" cy="250033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60" y="6357958"/>
            <a:ext cx="121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 Гексли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86182" y="642918"/>
            <a:ext cx="5214974" cy="29289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Тем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менее, дарвинизм постепенно набирал силу, что позволяло ему не особенно прислушиваться к мнению авторитетных оппонентов. Так активно в штыки были встречены знаменитые работы Луи Пастера (1822-1895), демонстрирующие отсутствие следов самозарождения в неживой природе.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Пастер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опубликовал свою работу о ферментации вина в 1862 г., через два года после публикации «Происхождения видов», что нанесло серьезный удар по дарвинизму.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4071942"/>
            <a:ext cx="4643470" cy="257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Еще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труднее было совместить дарвиновскую эволюцию и генетику. Чешский монах Г. Мендель (1822-1884) в своих знаменитых экспериментах по скрещиванию гороха установил законы наследственности. Поскольку объяснить Дарвиновскую эволюцию с позиций генетики затруднительно, работы Менделя поначалу попросту не замечали. Причина ясна - генетика Менделя бросала вызов теории Дарвина.</a:t>
            </a:r>
          </a:p>
        </p:txBody>
      </p:sp>
      <p:sp>
        <p:nvSpPr>
          <p:cNvPr id="1026" name="AutoShape 2" descr="Картинки по запросу Луи Паст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balabina3\Рабочий стол\лу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543080" cy="2998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3643314"/>
            <a:ext cx="139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Луи Пастер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balabina3\Рабочий стол\м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643314"/>
            <a:ext cx="185738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43636" y="6488668"/>
            <a:ext cx="1343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Мендель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714356"/>
            <a:ext cx="4643470" cy="27860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Среди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людей науки далеко не все воспринимали идеи дарвинизма. В Англии к ним следует отнести основателя и директора Британского Музея Естественной Истории, анатома Ричарда Оуэна (1804-1892). Три великих физика: Фарадей, Максвелл и Кельвин не приняли учение Дарвина.  К началу ХХ века многим стало ясно, что теория Дарвина несовершенна, поскольку по-прежнему оставалась неподтвержденной в летописи окаменелостей.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48" y="4071942"/>
            <a:ext cx="4643470" cy="26432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Многочисленные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сторонники дарвинизма стали подправлять и улучшать теорию Дарвина, и с тех пор она сама беспрерывно эволюционирует.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Эволюционисты всегда тщательно оберегали свою святыню - теорию Дарвина от критики, они склонны были поддерживать любые свидетельства своей правоты, даже заведомо неверные, по крайней мере, до того, как появится какая-то приемлемая замена…</a:t>
            </a:r>
          </a:p>
        </p:txBody>
      </p:sp>
      <p:sp>
        <p:nvSpPr>
          <p:cNvPr id="33794" name="AutoShape 2" descr="Картинки по запросу ричард оуэ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Documents and Settings\balabina3\Рабочий стол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500330" cy="31986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371703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Р. Оуэн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C:\Documents and Settings\balabina3\Рабочий стол\ф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52"/>
            <a:ext cx="208578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648866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 Фарадей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642918"/>
            <a:ext cx="4572032" cy="1571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После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публикации «Происхождения видов…»  Дарвин некоторое время сосредотачивается на растениях. В 1862 году он публикует книгу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«Опыление орхидей».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Позже выходят труды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«Карабкающиеся растения»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«Насекомоядные растения».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Картинки по запросу насекомоядные растения дарв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Documents and Settings\balabina3\Рабочий стол\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2342442" cy="35522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7" descr="C:\Documents and Settings\balabina3\Рабочий стол\д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52"/>
            <a:ext cx="3050953" cy="3733785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ºÐ½Ð¸Ð³Ð° Ð½Ð°ÑÐµÐºÐ¾Ð¼Ð¾ÑÐ´Ð½ÑÐµ ÑÐ°ÑÑÐµÐ½Ð¸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14686"/>
            <a:ext cx="521609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86182" y="714356"/>
            <a:ext cx="5143536" cy="2857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Чарльз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Дарвин внёс огромный вклад в развитие науки. Его труды невозможно переоценить. Они </a:t>
            </a:r>
            <a:r>
              <a:rPr lang="ru-RU" sz="1600" dirty="0" smtClean="0"/>
              <a:t>были отмечены целым рядом почетных наград ученых сообществ.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1859 году за труды по геологии Южной Америки он получил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медаль Лондонского геологического общества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1864 году был награжден высшей наградой Лондонского Королевского общества —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медалью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Копли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1867 году получил прусский орден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mérite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медаль коп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86190"/>
            <a:ext cx="4214842" cy="23955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86512" y="6215082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Копли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7652" name="Picture 4" descr="Картинки по запросу орден Pour le mérit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14752"/>
            <a:ext cx="2057629" cy="25103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6357958"/>
            <a:ext cx="225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mérite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7654" name="AutoShape 6" descr="Картинки по запросу дарвин в 1864 го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 descr="C:\Documents and Settings\balabina3\Рабочий стол\дарв.jpg"/>
          <p:cNvPicPr>
            <a:picLocks noChangeAspect="1" noChangeArrowheads="1"/>
          </p:cNvPicPr>
          <p:nvPr/>
        </p:nvPicPr>
        <p:blipFill>
          <a:blip r:embed="rId4" cstate="print"/>
          <a:srcRect l="21429" t="2009" r="30356"/>
          <a:stretch>
            <a:fillRect/>
          </a:stretch>
        </p:blipFill>
        <p:spPr bwMode="auto">
          <a:xfrm>
            <a:off x="714348" y="571480"/>
            <a:ext cx="2571768" cy="348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57620" y="428604"/>
            <a:ext cx="4857784" cy="24288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Чарльз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Дарвин умер 19 апреля 1882 года в своем поместье в местечке Даун в графстве Кент, по настоянию общественности был похоронен в Вестминстерском аббатстве.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смерти личные документы ученого были переданы в библиотеку Кембриджского университета.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дарвин в гробни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286520"/>
            <a:ext cx="3066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Вестминстерское аббатство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4" descr="ÐÐ°ÑÑÐ¸Ð½ÐºÐ¸ Ð¿Ð¾ Ð·Ð°Ð¿ÑÐ¾ÑÑ Ð²ÐµÑÑÐ¼Ð¸Ð½ÑÑÐµÑÑÐºÐ¾Ðµ Ð°Ð±Ð±Ð°ÑÑÑÐ²Ð¾ Ð³Ð´Ðµ Ð¿Ð¾ÑÐ¾ÑÐ¾Ð½ÐµÐ½ Ð´Ð°ÑÐ²Ð¸Ð½"/>
          <p:cNvPicPr>
            <a:picLocks noChangeAspect="1" noChangeArrowheads="1"/>
          </p:cNvPicPr>
          <p:nvPr/>
        </p:nvPicPr>
        <p:blipFill>
          <a:blip r:embed="rId2" cstate="print"/>
          <a:srcRect r="51308"/>
          <a:stretch>
            <a:fillRect/>
          </a:stretch>
        </p:blipFill>
        <p:spPr bwMode="auto">
          <a:xfrm>
            <a:off x="642910" y="785794"/>
            <a:ext cx="2214578" cy="3407281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²ÐµÑÑÐ¼Ð¸Ð½ÑÑÐµÑÑÐºÐ¾Ðµ Ð°Ð±Ð±Ð°ÑÑÑÐ²Ð¾ Ð³Ð´Ðµ Ð¿Ð¾ÑÐ¾ÑÐ¾Ð½ÐµÐ½ Ð´Ð°ÑÐ²Ð¸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286147" cy="24646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428604"/>
            <a:ext cx="336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Памятник Дарвину в Лондоне</a:t>
            </a:r>
            <a:endParaRPr lang="ru-RU" dirty="0">
              <a:solidFill>
                <a:srgbClr val="9900CC"/>
              </a:solidFill>
            </a:endParaRPr>
          </a:p>
        </p:txBody>
      </p:sp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23354" t="2395" r="11975"/>
          <a:stretch>
            <a:fillRect/>
          </a:stretch>
        </p:blipFill>
        <p:spPr bwMode="auto">
          <a:xfrm>
            <a:off x="5072066" y="3214686"/>
            <a:ext cx="2571768" cy="29110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14810" y="6273225"/>
            <a:ext cx="4740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Необычный философский памятник шимпанзе,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сидящего на трудах Дарвина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71600" y="5445224"/>
            <a:ext cx="3746696" cy="13092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«Большинство организмов – это эндемики, которые нигде больше не встречаются»</a:t>
            </a:r>
          </a:p>
          <a:p>
            <a:pPr algn="r"/>
            <a:r>
              <a:rPr lang="ru-RU" sz="2000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Ч. Дарвин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2"/>
            <a:ext cx="3036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Труды Ч. Дарвина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43042" y="2857496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052736"/>
            <a:ext cx="4212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Дарвин, Ч.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Автобиография: монография / Ч. Дарвин. – М. : Изд-во Академии Наук СССР, 1957. – 250 с.</a:t>
            </a:r>
            <a:r>
              <a:rPr lang="ru-RU" dirty="0" smtClean="0"/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Дарвин, Ч.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Происхождение видов : монография / Ч. Дарвин. – М. : Гос. изд-во сельскохозяйственной литературы, 1952. – 483 с. </a:t>
            </a:r>
          </a:p>
        </p:txBody>
      </p:sp>
      <p:pic>
        <p:nvPicPr>
          <p:cNvPr id="3075" name="Picture 3" descr="C:\Documents and Settings\balabina3\Рабочий стол\эвол5.jpg"/>
          <p:cNvPicPr>
            <a:picLocks noChangeAspect="1" noChangeArrowheads="1"/>
          </p:cNvPicPr>
          <p:nvPr/>
        </p:nvPicPr>
        <p:blipFill>
          <a:blip r:embed="rId2" cstate="print"/>
          <a:srcRect l="8333" t="3125" r="6249" b="6249"/>
          <a:stretch>
            <a:fillRect/>
          </a:stretch>
        </p:blipFill>
        <p:spPr bwMode="auto">
          <a:xfrm>
            <a:off x="683568" y="2204864"/>
            <a:ext cx="2282943" cy="32295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7" name="Picture 5" descr="C:\Documents and Settings\balabina3\Рабочий стол\да.jpg"/>
          <p:cNvPicPr>
            <a:picLocks noChangeAspect="1" noChangeArrowheads="1"/>
          </p:cNvPicPr>
          <p:nvPr/>
        </p:nvPicPr>
        <p:blipFill>
          <a:blip r:embed="rId3" cstate="print"/>
          <a:srcRect l="5333" r="11999" b="5999"/>
          <a:stretch>
            <a:fillRect/>
          </a:stretch>
        </p:blipFill>
        <p:spPr bwMode="auto">
          <a:xfrm>
            <a:off x="5429256" y="997804"/>
            <a:ext cx="2357454" cy="35742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0" y="1052736"/>
            <a:ext cx="118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20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725144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5053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Книги о Дарвине и дарвинизме</a:t>
            </a:r>
          </a:p>
        </p:txBody>
      </p:sp>
      <p:pic>
        <p:nvPicPr>
          <p:cNvPr id="5" name="Рисунок 4" descr="C:\Documents and Settings\balabina3\Рабочий стол\эвол2.jpg"/>
          <p:cNvPicPr/>
          <p:nvPr/>
        </p:nvPicPr>
        <p:blipFill>
          <a:blip r:embed="rId3" cstate="print"/>
          <a:srcRect l="8543" t="3013" r="7789" b="5085"/>
          <a:stretch>
            <a:fillRect/>
          </a:stretch>
        </p:blipFill>
        <p:spPr bwMode="auto">
          <a:xfrm>
            <a:off x="179512" y="1412776"/>
            <a:ext cx="2031044" cy="31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15816" y="2441213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Алексеев, В.А.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Основы Дарвинизма</a:t>
            </a:r>
            <a:r>
              <a:rPr kumimoji="0" lang="ru-RU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/ В.А. Алексеев. – М. :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Изд-во Моск. ун-та, 1964. – 440 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7786" y="692696"/>
            <a:ext cx="3786214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2000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Мне абсолютно представляется очевидным, что человек происходит от более низшего вида»</a:t>
            </a:r>
          </a:p>
          <a:p>
            <a:pPr algn="r"/>
            <a:r>
              <a:rPr lang="ru-RU" sz="2000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Ч. Дарвин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2348880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57.024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47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419872" y="3393867"/>
            <a:ext cx="54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Горбань, А. 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Демон Дарвина: Идея оптимальности и естеств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отбор : монография / А.Н. Горбань, Р. Г. Хлебопрос. – М. : Наука, 1988. – 207 с. - (Пробл. науки и техн. прогресса: ПНТП).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3645024"/>
            <a:ext cx="149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57.022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 67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59632" y="4910390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Дворянкин, Ф.А.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Дарвинизм : монография / Ф.А. Дворянкин. - М. : Изд-во Московского Университета, 1964. – 447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52536" y="5013176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24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08112" y="5764615"/>
            <a:ext cx="8135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Ефимов, Ю.И.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Современный дарвинизм и диалектика познания жизни : монография / Ю.И. Ефимов, А.П. Мозелов, В.И. Стрельченко. – Ленинград : Наука, 1985. – 302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80528" y="5934670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balabina3\Рабочий стол\эвол1.jpg"/>
          <p:cNvPicPr/>
          <p:nvPr/>
        </p:nvPicPr>
        <p:blipFill>
          <a:blip r:embed="rId2" cstate="print"/>
          <a:srcRect l="9322" t="4237" r="9322" b="4237"/>
          <a:stretch>
            <a:fillRect/>
          </a:stretch>
        </p:blipFill>
        <p:spPr bwMode="auto">
          <a:xfrm>
            <a:off x="179512" y="548680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2915816" y="90872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эволюционных учений в биологии: монография / З.И. Берман, А.Л. Зеликман, В.И. Полянский, Ю.И. Полянский. – М. : Наука, 1966. – 323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90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987824" y="2132856"/>
            <a:ext cx="5292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Канаев, И.И.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Очерки из истории проблемы морфологического типа от Дарвина до наших дней : монография / И.И. Канаев. – М. : Наука, 1966. – 208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060848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19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99592" y="3573016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Кейлоу, П.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Принципы эволюции : монография / П. Кейлоу. - М. : Мир, 1986. - 128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3573016"/>
            <a:ext cx="120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33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187624" y="479715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Медников, Б.М.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Дарвинизм в 20 веке. : монография / Б.М. Медников. – М. : Советская Россия, 1975. – 222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4797152"/>
            <a:ext cx="120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 42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180528" y="5733256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 19</a:t>
            </a:r>
            <a:endParaRPr lang="ru-RU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43608" y="5831105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Назаров, В.И.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Эволюционная теория во Франции после Дарвина : монография / В.И. Назаров. – М. : Наука, 1974. – 280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balabina2\Рабочий стол\Презентации\дарвин\IU5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445224"/>
            <a:ext cx="1176363" cy="11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642918"/>
            <a:ext cx="478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Дарвин Чарльз Роберт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(1809—1882)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фото молодого дарв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143272" cy="45005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Картинки по запросу имение Маунт Хаус дарвинов"/>
          <p:cNvPicPr>
            <a:picLocks noChangeAspect="1" noChangeArrowheads="1"/>
          </p:cNvPicPr>
          <p:nvPr/>
        </p:nvPicPr>
        <p:blipFill>
          <a:blip r:embed="rId3" cstate="print"/>
          <a:srcRect t="10129"/>
          <a:stretch>
            <a:fillRect/>
          </a:stretch>
        </p:blipFill>
        <p:spPr bwMode="auto">
          <a:xfrm>
            <a:off x="3571868" y="3929066"/>
            <a:ext cx="4495798" cy="25353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6488668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Родовое поместье Дарвинов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2" y="1357298"/>
            <a:ext cx="5143536" cy="27146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февраля 1809 года в Шрусбери, в родовом имении Маунт Хаус родился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Чарльз Роберт Дарвин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натуралист и путешественник, одним из первых пришедший к выводу и обосновавший идею о том, что все виды живых организмов эволюционируют со временем и происходят от общих предков.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64502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Glad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J.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Future human evolution. Eugenics in the XXI century 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монография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J. Glad. – [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.] : Hermitage Publishers, 2006. – 136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Documents and Settings\balabina3\Рабочий стол\эвол.jpg"/>
          <p:cNvPicPr>
            <a:picLocks noChangeAspect="1" noChangeArrowheads="1"/>
          </p:cNvPicPr>
          <p:nvPr/>
        </p:nvPicPr>
        <p:blipFill>
          <a:blip r:embed="rId2" cstate="print"/>
          <a:srcRect l="10256" t="9615" r="12821" b="7692"/>
          <a:stretch>
            <a:fillRect/>
          </a:stretch>
        </p:blipFill>
        <p:spPr bwMode="auto">
          <a:xfrm>
            <a:off x="179512" y="2276872"/>
            <a:ext cx="2000264" cy="28670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3347864" y="249289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Эволюция / Э. Майр, Ф. Айала, Р. Дикерсон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М. : Мир, 1981. – 264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915816" y="4941168"/>
            <a:ext cx="5429288" cy="4286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657671"/>
            <a:ext cx="565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Представленные книги находятся в отделе обслуживания научной литературой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(Горького, 39 а)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492896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 15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3728" y="980728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Шмальгаузен, И.И.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Факторы эволюции / И. И. Шмальгаузен. – М. : Наука, 1968. – 451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 71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339752" y="3742874"/>
            <a:ext cx="648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 51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balabina2\Рабочий стол\Презентации\дарвин\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6846" y="5340846"/>
            <a:ext cx="1517154" cy="151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3626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Статьи из журналов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144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Неффе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 Дарвин в краю, где его озарили эволюционные идеи. Часть 1: от Бразилии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Патагонии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 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Неффе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2009. – № 3. – С. 32 – 65.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журнал гео статьи дарвиниз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714356"/>
            <a:ext cx="378621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«Самая парадоксальная смесь звуков и безмолвия наполняет тенистые части леса»</a:t>
            </a:r>
          </a:p>
          <a:p>
            <a:pPr algn="r"/>
            <a:r>
              <a:rPr lang="ru-RU" sz="1600" dirty="0" smtClean="0">
                <a:solidFill>
                  <a:srgbClr val="167882"/>
                </a:solidFill>
                <a:latin typeface="Times New Roman" pitchFamily="18" charset="0"/>
                <a:cs typeface="Times New Roman" pitchFamily="18" charset="0"/>
              </a:rPr>
              <a:t>Ч. Дарвин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6431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Неффе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 Дарвин по волнам знания. Часть 2: от Огненной Земли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Галапагосов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 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Неффе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2009. – № 4. – С. 44 – 67.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78619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Неффе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 Тернистый путь к познанию собственного вида. Часть 3: от Новой Зеландии до Южной Африки / 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Неффе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2009. – № 5. – С. 126 – 147.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Z:\Научная библиотека\Оченева Н.А\дарвин - 0002.tif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929190" y="2571744"/>
            <a:ext cx="385765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Documents and Settings\balabina3\Рабочий стол\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2255936" cy="30003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Прямоугольник 14"/>
          <p:cNvSpPr/>
          <p:nvPr/>
        </p:nvSpPr>
        <p:spPr>
          <a:xfrm>
            <a:off x="5786446" y="6143644"/>
            <a:ext cx="2166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из журнала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-468560" y="5013176"/>
            <a:ext cx="5429288" cy="4286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Журналы находятся в читальном зале (Балябина 14, второй этаж)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дарвин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4774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5657671"/>
            <a:ext cx="60548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Презентацию подготовили сотрудники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отдела обслуживания учебной литературой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Н.А. Оченева, М.Н. Фаст</a:t>
            </a:r>
          </a:p>
          <a:p>
            <a:endParaRPr lang="ru-RU" dirty="0"/>
          </a:p>
        </p:txBody>
      </p:sp>
      <p:sp>
        <p:nvSpPr>
          <p:cNvPr id="1026" name="AutoShape 2" descr="Картинки по запросу дарвин в гробни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www.playcast.ru/uploads/2018/08/28/257434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941168"/>
            <a:ext cx="3876675" cy="733426"/>
          </a:xfrm>
          <a:prstGeom prst="rect">
            <a:avLst/>
          </a:prstGeom>
          <a:noFill/>
        </p:spPr>
      </p:pic>
      <p:pic>
        <p:nvPicPr>
          <p:cNvPr id="1029" name="Picture 5" descr="C:\Documents and Settings\balabina2\Рабочий стол\Презентации\дарвин\д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25144"/>
            <a:ext cx="269557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Детство и образование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Чарльза Дарвина</a:t>
            </a:r>
          </a:p>
          <a:p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e/ef/Robert_Darwin.jpg"/>
          <p:cNvPicPr>
            <a:picLocks noChangeAspect="1" noChangeArrowheads="1"/>
          </p:cNvPicPr>
          <p:nvPr/>
        </p:nvPicPr>
        <p:blipFill>
          <a:blip r:embed="rId2" cstate="print"/>
          <a:srcRect t="14197"/>
          <a:stretch>
            <a:fillRect/>
          </a:stretch>
        </p:blipFill>
        <p:spPr bwMode="auto">
          <a:xfrm>
            <a:off x="5357818" y="928670"/>
            <a:ext cx="1666869" cy="2158839"/>
          </a:xfrm>
          <a:prstGeom prst="rect">
            <a:avLst/>
          </a:prstGeom>
          <a:noFill/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857232"/>
            <a:ext cx="1593221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3071810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Родители Ч.Р. Дарвина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b="11343"/>
          <a:stretch>
            <a:fillRect/>
          </a:stretch>
        </p:blipFill>
        <p:spPr bwMode="auto">
          <a:xfrm>
            <a:off x="785786" y="3714752"/>
            <a:ext cx="2372219" cy="299023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1285860"/>
            <a:ext cx="5143536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Отец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Чарльза Роберт Эразм Дарвин имел обширную врачебную практику.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Сусанна Веджвуд происходила из весьма богатого рода владельцев знаменитых фарфоровых заводов. Семья была обеспеченной.  Дарвин был пятым ребёнком в семье. После смерти матери в 1817 году, воспитание детей полностью легло на плечи отца.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3857628"/>
            <a:ext cx="5143536" cy="27146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школе Чарльз учился весьма неохотно. Не потому, что был глупым, просто его не интересовали предметы школьной программы. Вместе с тем, уже в детстве Чарльз демонстрировал интерес к природе, исследованиям. Он активно коллекционировал минералы и насекомых, раковины.  Затем у него появилось ещё одно увлечение – охота. Отец и окружающие именно эти увлечения считали основной причиной неуспеваемости  Чарльза.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Ð´Ð¸Ð½Ð±ÑÑÐ³ÑÐºÐ¸Ð¹ ÑÐ½Ð¸Ð²ÐµÑÑÐ¸ÑÐµÑ Ð² ÐºÐ¾ÑÐ¾ÑÐ¾Ð¼ ÑÑÐ¸Ð»ÑÑ Ð´Ð°ÑÐ²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524772" cy="2640137"/>
          </a:xfrm>
          <a:prstGeom prst="rect">
            <a:avLst/>
          </a:prstGeom>
          <a:noFill/>
        </p:spPr>
      </p:pic>
      <p:sp>
        <p:nvSpPr>
          <p:cNvPr id="16388" name="AutoShape 4" descr="ÐÐ°ÑÑÐ¸Ð½ÐºÐ¸ Ð¿Ð¾ Ð·Ð°Ð¿ÑÐ¾ÑÑ ÐºÐµÐ¼Ð±ÑÐ¸Ð´Ð¶ÑÐºÐ¸Ð¹ ÑÐ½Ð¸Ð²ÐµÑÑÐ¸ÑÐµÑ Ð²ÑÐµÐ¼ÐµÐ½ Ð´Ð°ÑÐ²Ð¸Ð½Ð° 1828 Ð³Ð¾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ÐÐ°ÑÑÐ¸Ð½ÐºÐ¸ Ð¿Ð¾ Ð·Ð°Ð¿ÑÐ¾ÑÑ ÐºÐµÐ¼Ð±ÑÐ¸Ð´Ð¶ÑÐºÐ¸Ð¹ ÑÐ½Ð¸Ð²ÐµÑÑÐ¸ÑÐµÑ Ð²ÑÐµÐ¼ÐµÐ½ Ð´Ð°ÑÐ²Ð¸Ð½Ð° 1828 Ð³Ð¾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0662" y="5857892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Общежитие, в котором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 жил Ч. Дарвин во время 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обучения в Кембридже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1" name="Picture 7" descr="C:\Users\ermakovas\Desktop\369.jpg"/>
          <p:cNvPicPr>
            <a:picLocks noChangeAspect="1" noChangeArrowheads="1"/>
          </p:cNvPicPr>
          <p:nvPr/>
        </p:nvPicPr>
        <p:blipFill>
          <a:blip r:embed="rId3" cstate="print"/>
          <a:srcRect b="13513"/>
          <a:stretch>
            <a:fillRect/>
          </a:stretch>
        </p:blipFill>
        <p:spPr bwMode="auto">
          <a:xfrm>
            <a:off x="5572132" y="3929066"/>
            <a:ext cx="2913331" cy="192882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857620" y="642918"/>
            <a:ext cx="5143536" cy="27146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1825 году отец Чарльза понял, что никакого толку от обучения сына в школе не будет, и отправил его в Эдинбургский университет.  Здесь Дарвин изучал медицину. Во время обучения он понял, что лекции скучны, а хирургия причиняет страдания, поэтому он забрасывает обучение медицине. Вместо этого Чарльз начинает изучать таксидермию. Отец Дарвина, узнав об этом, был раздосадован и предложил ему поступить в колледж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Христа Кембриджского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университета.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571876"/>
            <a:ext cx="5143536" cy="2857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1828 году Чарльз поступил в Кембриджский университет на богословский факультет. Он готовился стать священником, но занятия не особо интересовали молодого человека.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Дарвин уделяет большую часть времени охоте и рыбалке, наблюдениями за природой, коллекционированию.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1831 году Чарльз окончил университет.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 одним из тех выпускников, знания которых были удовлетворительными, но ничего особенного не представляли.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Кругосветное путешествие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ÐÐ°ÑÑÐ¸Ð½ÐºÐ¸ Ð¿Ð¾ Ð·Ð°Ð¿ÑÐ¾ÑÑ ÐºÐ¾ÑÐ°Ð±Ð»Ñ Ð±Ð¸Ð³Ð»Ñ Ð´Ð°ÑÐ²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4173483" cy="26432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642918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Корабль «Бигль»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980728"/>
            <a:ext cx="4643470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Вскоре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окончания Кембриджского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университета Дарвину поступило предложение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принять участие в экспедиции.  Он согласился.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Экспедиция стартовала на корабле «Бигль»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1831 году и длилась более 5 лет.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Исследователи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побывали в Аргентине, Бразилии, Перу, Чили,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Галапагосских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островах. </a:t>
            </a:r>
          </a:p>
        </p:txBody>
      </p:sp>
      <p:pic>
        <p:nvPicPr>
          <p:cNvPr id="10" name="Picture 7" descr="ÐÐ°ÑÑÐ¸Ð½ÐºÐ¸ Ð¿Ð¾ Ð·Ð°Ð¿ÑÐ¾ÑÑ Ð¿ÑÑÐµÑÐµÑÑÐ²Ð¸Ðµ Ð´Ð°ÑÐ²Ð¸Ð½Ð°"/>
          <p:cNvPicPr>
            <a:picLocks noChangeAspect="1" noChangeArrowheads="1"/>
          </p:cNvPicPr>
          <p:nvPr/>
        </p:nvPicPr>
        <p:blipFill>
          <a:blip r:embed="rId3" cstate="print"/>
          <a:srcRect l="1477" t="18769" b="11862"/>
          <a:stretch>
            <a:fillRect/>
          </a:stretch>
        </p:blipFill>
        <p:spPr bwMode="auto">
          <a:xfrm>
            <a:off x="357158" y="3429000"/>
            <a:ext cx="4429124" cy="242889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786314" y="3857628"/>
            <a:ext cx="4143372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ходе путешествия Дарвин добросовестно выполнял обязанности экспедиционного натуралиста,  тщательно исследовал флору и фауну тех территорий,  на которых побывала экспедиция.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Чарльз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собрал большую коллекцию окаменелостей и минералов, чучел животных, оставил несколько гербариев.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6072206"/>
            <a:ext cx="30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Маршрут корабля «Бигль»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14810" y="4286256"/>
            <a:ext cx="4643470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Ход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проведения экспедиции был подробно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зафиксирован в дневнике Дарвина. Этот дневник впоследствии очень ему пригодился при написании научных трудов. Работа эта длилась 20 лет. Вскоре был выпущен дневник путешествия, который стал очень популярной книгой в широких кругах общества. 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Ð°ÑÑÐ¸Ð½ÐºÐ¸ Ð¿Ð¾ Ð·Ð°Ð¿ÑÐ¾ÑÑ ÐºÐ¾ÑÐ°Ð±Ð»Ñ Ð±Ð¸Ð³Ð»Ñ Ð´Ð°ÑÐ²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2500330" cy="375049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71480"/>
            <a:ext cx="4286280" cy="20717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«Наконец отмечу, что, на мой взгляд, для молодого натуралиста не может быть ничего лучше путешествия в дальние страны…»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«Путешествие натуралиста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вокруг света на корабле «Бигль»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ÐÐ°ÑÑÐ¸Ð½ÐºÐ¸ Ð¿Ð¾ Ð·Ð°Ð¿ÑÐ¾ÑÑ Ð´Ð°ÑÐ²Ð¸Ð½Ð¼Ð¾Ð»Ð¾Ð´Ð¾Ð¹"/>
          <p:cNvPicPr>
            <a:picLocks noChangeAspect="1" noChangeArrowheads="1"/>
          </p:cNvPicPr>
          <p:nvPr/>
        </p:nvPicPr>
        <p:blipFill>
          <a:blip r:embed="rId3" cstate="print"/>
          <a:srcRect b="13102"/>
          <a:stretch>
            <a:fillRect/>
          </a:stretch>
        </p:blipFill>
        <p:spPr bwMode="auto">
          <a:xfrm>
            <a:off x="5143504" y="733839"/>
            <a:ext cx="2863016" cy="338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00042"/>
            <a:ext cx="799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Иллюстрации из книги «Путешествия натуралиста…»</a:t>
            </a:r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609" b="10813"/>
          <a:stretch>
            <a:fillRect/>
          </a:stretch>
        </p:blipFill>
        <p:spPr bwMode="auto">
          <a:xfrm>
            <a:off x="285720" y="4071942"/>
            <a:ext cx="4572032" cy="2449327"/>
          </a:xfrm>
          <a:prstGeom prst="rect">
            <a:avLst/>
          </a:prstGeom>
          <a:noFill/>
        </p:spPr>
      </p:pic>
      <p:pic>
        <p:nvPicPr>
          <p:cNvPr id="2560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643338" cy="3587676"/>
          </a:xfrm>
          <a:prstGeom prst="rect">
            <a:avLst/>
          </a:prstGeom>
          <a:noFill/>
        </p:spPr>
      </p:pic>
      <p:pic>
        <p:nvPicPr>
          <p:cNvPr id="25606" name="Picture 6" descr="ÐÐ°ÑÑÐ¸Ð½ÐºÐ¸ Ð¿Ð¾ Ð·Ð°Ð¿ÑÐ¾ÑÑ Ð¿ÑÑÐµÑÐµÑÑÐ²Ð¸Ñ Ð½Ð°ÑÑÑÐ°Ð»Ð¸ÑÑÐ° Ð´Ð°ÑÐ²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00108"/>
            <a:ext cx="2643206" cy="3114578"/>
          </a:xfrm>
          <a:prstGeom prst="rect">
            <a:avLst/>
          </a:prstGeom>
          <a:noFill/>
        </p:spPr>
      </p:pic>
      <p:pic>
        <p:nvPicPr>
          <p:cNvPr id="25608" name="Picture 8" descr="ÐÐ°ÑÑÐ¸Ð½ÐºÐ¸ Ð¿Ð¾ Ð·Ð°Ð¿ÑÐ¾ÑÑ Ð¿ÑÑÐµÑÐµÑÑÐ²Ð¸Ñ Ð½Ð°ÑÑÑÐ°Ð»Ð¸ÑÑÐ° Ð´Ð°ÑÐ²Ð¸Ð½"/>
          <p:cNvPicPr>
            <a:picLocks noChangeAspect="1" noChangeArrowheads="1"/>
          </p:cNvPicPr>
          <p:nvPr/>
        </p:nvPicPr>
        <p:blipFill>
          <a:blip r:embed="rId5" cstate="print"/>
          <a:srcRect t="10045" b="2901"/>
          <a:stretch>
            <a:fillRect/>
          </a:stretch>
        </p:blipFill>
        <p:spPr bwMode="auto">
          <a:xfrm>
            <a:off x="4857752" y="3357562"/>
            <a:ext cx="379168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Плоды путешествия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398" y="4214818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upload.wikimedia.org/wikipedia/commons/8/8f/Origin_of_Spec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143272" cy="25111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785794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Титульный лист книги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«Происхождение видов …»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°ÑÑÐ¸Ð½ÐºÐ¸ Ð¿Ð¾ Ð·Ð°Ð¿ÑÐ¾ÑÑ Ð¿ÑÐ¾Ð¸ÑÑÐ¾Ð¶Ð´ÐµÐ½Ð¸Ðµ Ð²Ð¸Ð´Ð¾Ð² Ð´Ð°ÑÐ²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929066"/>
            <a:ext cx="1857388" cy="2818459"/>
          </a:xfrm>
          <a:prstGeom prst="rect">
            <a:avLst/>
          </a:prstGeom>
          <a:noFill/>
        </p:spPr>
      </p:pic>
      <p:pic>
        <p:nvPicPr>
          <p:cNvPr id="5124" name="Picture 4" descr="ÐÐ°ÑÑÐ¸Ð½ÐºÐ¸ Ð¿Ð¾ Ð·Ð°Ð¿ÑÐ¾ÑÑ Ð¿ÑÐ¾Ð¸ÑÑÐ¾Ð¶Ð´ÐµÐ½Ð¸Ðµ Ð²Ð¸Ð´Ð¾Ð² Ð´Ð°ÑÐ²Ð¸Ð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2071702" cy="225137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143372" y="3714752"/>
            <a:ext cx="4786346" cy="30003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Огромный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фактический материал по геологии и зоологии,  собранный Дарвином  во время путешествия,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лёг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основу ряда капитальных произведений: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«Зоологические результаты  путешествия на «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Бигле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1839 -1843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«Путешествие натуралиста вокруг света на корабле «Бигль»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(1839) 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«Автобиография»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«Происхождение видов путём естественного отбора»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(1859) и многое другое.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6" name="Picture 6" descr="ÐÐ°ÑÑÐ¸Ð½ÐºÐ¸ Ð¿Ð¾ Ð·Ð°Ð¿ÑÐ¾ÑÑ ghjbc[j;ltybt dbljd lfhd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214422"/>
            <a:ext cx="393222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ÐºÑÐ¿Ð¾Ð½Ð°ÑÑ Ð´Ð°ÑÐ²Ð¸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577478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 Дарвина в Москве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14282" y="642918"/>
            <a:ext cx="4500594" cy="2786082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«Путешествуя на корабле «Бигль» как натуралист, я был поражён некоторыми фактами, которые касались распределения органических существ в Южной Америке…Факты эти… освещают в некоторой степени происхождение видов 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эту 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тайну из тайн…»</a:t>
            </a:r>
          </a:p>
          <a:p>
            <a:pPr algn="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«Происхождение видов…»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643314"/>
            <a:ext cx="4357718" cy="30003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Стоит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отметить, что  большой результат путешествия Дарвина стал известен миру только через 23 года после возвращения учёного на родину, в 1859 году, когда вышло его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«Происхождение видов путём естественного отбора».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Достаточно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большое значение приобрели окаменелые останки ископаемых животных, найденные Дарвином. Сейчас они экспонируются в крупных музеях Европы и США и имеют высокую ценность в науке.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0"/>
            <a:ext cx="3714736" cy="247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1759</TotalTime>
  <Words>1832</Words>
  <Application>Microsoft Office PowerPoint</Application>
  <PresentationFormat>Экран (4:3)</PresentationFormat>
  <Paragraphs>155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Эволюция по Дарвину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по Дарвину</dc:title>
  <cp:lastModifiedBy>zenkova.t</cp:lastModifiedBy>
  <cp:revision>194</cp:revision>
  <dcterms:modified xsi:type="dcterms:W3CDTF">2019-02-11T06:58:30Z</dcterms:modified>
</cp:coreProperties>
</file>