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9145" autoAdjust="0"/>
  </p:normalViewPr>
  <p:slideViewPr>
    <p:cSldViewPr>
      <p:cViewPr varScale="1">
        <p:scale>
          <a:sx n="92" d="100"/>
          <a:sy n="92" d="100"/>
        </p:scale>
        <p:origin x="-9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880986D-EBAC-48BE-A359-C6E2AE7980F5}" type="datetimeFigureOut">
              <a:rPr lang="ru-RU"/>
              <a:pPr>
                <a:defRPr/>
              </a:pPr>
              <a:t>20.05.2013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B21D686-D4F3-4249-9F84-9FB7665254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8226F65-6C3F-4F70-AC3B-68008A42771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2A84C-3898-4FA2-88B9-2E5A17141724}" type="datetimeFigureOut">
              <a:rPr lang="ru-RU"/>
              <a:pPr>
                <a:defRPr/>
              </a:pPr>
              <a:t>20.05.2013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FA29C-1E54-4181-BCC0-68508E8E2C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5DC01-EACA-420D-8C3D-D6439B0606FD}" type="datetimeFigureOut">
              <a:rPr lang="ru-RU"/>
              <a:pPr>
                <a:defRPr/>
              </a:pPr>
              <a:t>20.05.2013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7A01D-67DE-49F2-8643-6EBE14C9E1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8134C-91C8-4095-9E9D-2E2DB4FD6A4D}" type="datetimeFigureOut">
              <a:rPr lang="ru-RU"/>
              <a:pPr>
                <a:defRPr/>
              </a:pPr>
              <a:t>20.05.2013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7EFB9-AAA3-4F6E-BAEC-AE1D84C5C2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41B74-B90B-4D04-B05F-02381A125915}" type="datetimeFigureOut">
              <a:rPr lang="ru-RU"/>
              <a:pPr>
                <a:defRPr/>
              </a:pPr>
              <a:t>20.05.2013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87A4E-45F1-4136-A7FB-C51F0ABB2B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DA720-0F24-4AF0-A616-8FE279E846E7}" type="datetimeFigureOut">
              <a:rPr lang="ru-RU"/>
              <a:pPr>
                <a:defRPr/>
              </a:pPr>
              <a:t>20.05.2013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1CA5B-481D-4362-B862-91648BA620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46A0F-0E7E-4038-BC04-265EDE24317F}" type="datetimeFigureOut">
              <a:rPr lang="ru-RU"/>
              <a:pPr>
                <a:defRPr/>
              </a:pPr>
              <a:t>20.05.2013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28D5E-02C8-47BD-937A-5055BF65F6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6CA93-47E4-4564-931C-0A6AE6A05522}" type="datetimeFigureOut">
              <a:rPr lang="ru-RU"/>
              <a:pPr>
                <a:defRPr/>
              </a:pPr>
              <a:t>20.05.2013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86683-2938-4C0F-8683-1BE84CBCF2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5694C-0658-4610-8EDA-EE479EDF6831}" type="datetimeFigureOut">
              <a:rPr lang="ru-RU"/>
              <a:pPr>
                <a:defRPr/>
              </a:pPr>
              <a:t>20.05.2013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756DA-2D56-41CC-AEEE-B49FFCB6A7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6B50-5157-416B-8CD2-A47562232415}" type="datetimeFigureOut">
              <a:rPr lang="ru-RU"/>
              <a:pPr>
                <a:defRPr/>
              </a:pPr>
              <a:t>20.05.2013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9ED17-8914-4C72-8170-E62A74DFC8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CE64D-A824-401F-9BCA-4955E1C5BE63}" type="datetimeFigureOut">
              <a:rPr lang="ru-RU"/>
              <a:pPr>
                <a:defRPr/>
              </a:pPr>
              <a:t>20.05.2013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C3DE2-E114-44CD-9DDD-C208BEBBCF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FE5B3-1622-4A07-B0CC-FA3891F6D4E8}" type="datetimeFigureOut">
              <a:rPr lang="ru-RU"/>
              <a:pPr>
                <a:defRPr/>
              </a:pPr>
              <a:t>20.05.2013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616EF-ED34-4A69-9086-71A4C31EE5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64053D-71B1-478B-9513-A01ECFACF5E9}" type="datetimeFigureOut">
              <a:rPr lang="ru-RU"/>
              <a:pPr>
                <a:defRPr/>
              </a:pPr>
              <a:t>20.05.2013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76F34E-EB51-4BAD-A536-790F9CDD12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750"/>
            <a:ext cx="9144000" cy="1470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жив талант, бессмертен гений</a:t>
            </a:r>
            <a:endParaRPr lang="ru-RU" b="1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25" y="0"/>
            <a:ext cx="7286625" cy="857250"/>
          </a:xfrm>
        </p:spPr>
        <p:txBody>
          <a:bodyPr rtlCol="0">
            <a:norm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 июня – день рождения А.С. Пушкина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Кипренский. Портрет Пушки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1285860"/>
            <a:ext cx="4500594" cy="5445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8" y="0"/>
            <a:ext cx="5643562" cy="6858000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		В 1817 году закончилось обучение. После лицейского заточения Пушкин вознаграждает себя блеском петербургской жизни. Он посещает театры и балы, светские салоны и пирушки.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	Несмотря на суету, Пушкин много пишет: стихотворения и эпиграммы, публикует начатую ещё в лицее поэму «Руслан и Людмила».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		Пушкинская формула лирической поэзии – «Душа в заветной лире» - именно в это время начинает обретать своё содержание.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	Поэт глубоко впитывает вольнолюбие как общую тональность жизни своей эпохи, а знаменитая ода «Вольность», пронизанная негодованием против беззакония и тирании, разлетевшаяся в сотнях списков по всей России, построена на прямых формулах просветителей о природе власти и о законе: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Владыки! Вам венец и трон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Даёт закон – а не природа.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Стоите выше вы народа,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Но вечный выше вас закон.</a:t>
            </a:r>
            <a:endParaRPr lang="ru-RU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Рисунок 4" descr="ris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43306" cy="2657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3372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11067"/>
            <a:ext cx="3071802" cy="4146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875" y="0"/>
            <a:ext cx="9286875" cy="2071688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	Южная ссылка (1820-1824) дала Пушкину возможность понять бескрайность России, увидеть её дальние пределы – Кавказ и Крым, побывать на Украине, в Молдавии, пожить в Одессе. Такого обилия событий, какое вместили эти четыре года, не было в его жизни никогда больше, и никогда не повторилось глубокое чувство полноты бытия, владевшее им в эти годы и давшее романтический взлёт его поэзии. Написанные Пушкиным стихи и поэмы пользовались огромной популярностью у читающей публики, о них спорили, ими восхищались, им подражали.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Рисунок 3" descr="Айвазовский. Прощание Пушкина с море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52" y="2053254"/>
            <a:ext cx="3286148" cy="4804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0" y="2071688"/>
            <a:ext cx="5857875" cy="4786312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Прощай, свободная стихия!</a:t>
            </a:r>
            <a:br>
              <a:rPr lang="ru-RU" sz="2900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ru-RU" sz="2900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В последний раз передо мной</a:t>
            </a:r>
            <a:br>
              <a:rPr lang="ru-RU" sz="2900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ru-RU" sz="2900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Ты катишь волны голубые</a:t>
            </a:r>
            <a:br>
              <a:rPr lang="ru-RU" sz="2900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ru-RU" sz="2900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И блещешь гордою красой.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900" i="1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Как друга ропот заунывный,</a:t>
            </a:r>
            <a:br>
              <a:rPr lang="ru-RU" sz="2900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ru-RU" sz="2900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Как зов его в прощальный час,</a:t>
            </a:r>
            <a:br>
              <a:rPr lang="ru-RU" sz="2900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ru-RU" sz="2900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Твой грустный шум, твой шум призывный</a:t>
            </a:r>
            <a:br>
              <a:rPr lang="ru-RU" sz="2900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ru-RU" sz="2900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Услышал я в последний раз.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900" i="1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Моей души предел желанный!</a:t>
            </a:r>
            <a:br>
              <a:rPr lang="ru-RU" sz="2900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ru-RU" sz="2900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Как часто по брегам твоим</a:t>
            </a:r>
            <a:br>
              <a:rPr lang="ru-RU" sz="2900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ru-RU" sz="2900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Бродил я тихий и туманный,</a:t>
            </a:r>
            <a:br>
              <a:rPr lang="ru-RU" sz="2900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ru-RU" sz="2900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Заветным умыслом томим!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Прощай же, море! Не забуду</a:t>
            </a:r>
            <a:br>
              <a:rPr lang="ru-RU" sz="2900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ru-RU" sz="2900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Твоей торжественной красы</a:t>
            </a:r>
            <a:br>
              <a:rPr lang="ru-RU" sz="2900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ru-RU" sz="2900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И долго, долго слышать буду</a:t>
            </a:r>
            <a:br>
              <a:rPr lang="ru-RU" sz="2900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ru-RU" sz="2900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Твой гул в вечерние часы.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900" i="1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В леса, в пустыни молчаливы</a:t>
            </a:r>
            <a:br>
              <a:rPr lang="ru-RU" sz="2900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ru-RU" sz="2900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Перенесу, тобою полн,</a:t>
            </a:r>
            <a:br>
              <a:rPr lang="ru-RU" sz="2900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ru-RU" sz="2900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Твои скалы, твои заливы,</a:t>
            </a:r>
            <a:br>
              <a:rPr lang="ru-RU" sz="2900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ru-RU" sz="2900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И блеск, и тень, и говор волн.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8" y="0"/>
            <a:ext cx="4786312" cy="6858000"/>
          </a:xfrm>
        </p:spPr>
        <p:txBody>
          <a:bodyPr rtlCol="0">
            <a:normAutofit fontScale="55000" lnSpcReduction="20000"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</a:t>
            </a:r>
            <a:r>
              <a:rPr lang="ru-RU" sz="3500" dirty="0" smtClean="0"/>
              <a:t>	</a:t>
            </a:r>
            <a:r>
              <a:rPr lang="ru-RU" sz="3500" dirty="0" smtClean="0">
                <a:solidFill>
                  <a:schemeClr val="accent4">
                    <a:lumMod val="75000"/>
                  </a:schemeClr>
                </a:solidFill>
              </a:rPr>
              <a:t>Ссылка Пушкина в Михайловское сохранила ему жизнь и, как скоро выяснилось, свободу.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dirty="0" smtClean="0">
                <a:solidFill>
                  <a:schemeClr val="accent4">
                    <a:lumMod val="75000"/>
                  </a:schemeClr>
                </a:solidFill>
              </a:rPr>
              <a:t>		Одиночество и неизвестность обступили его. От отчаяния спасала поэзия. Вынужденное пребывание в деревне послужило стимулом к необыкновенно яркому проявлению его творческой энергии. Пушкиным были завершены «Цыганы», созданы «Борис Годунов», «Граф Нулин», «Сцена из Фауста», писались очередные главы «Евгения Онегина».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dirty="0" smtClean="0">
                <a:solidFill>
                  <a:schemeClr val="accent4">
                    <a:lumMod val="75000"/>
                  </a:schemeClr>
                </a:solidFill>
              </a:rPr>
              <a:t>		Необычайной зрелости и высоты достигает в это время пушкинская лирика. Создаётся и лирика дружества, и поэзия деревенских вечеров («Зимний вечер»), и любовная лирика от полушутливо-полусерьёзных признаний («Признание») до таких жемчужин мировой поэзии, как «Я помню чудное мгновенье».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" name="Рисунок 3" descr="силуэт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506997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Кончаловский. Портрет Пушкина в Михайл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214686"/>
            <a:ext cx="4511085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5"/>
            <a:ext cx="6500813" cy="6715125"/>
          </a:xfrm>
        </p:spPr>
        <p:txBody>
          <a:bodyPr rtlCol="0">
            <a:normAutofit fontScale="32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800" dirty="0" smtClean="0"/>
              <a:t>К***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200" i="1" dirty="0" smtClean="0">
                <a:solidFill>
                  <a:schemeClr val="accent4">
                    <a:lumMod val="75000"/>
                  </a:schemeClr>
                </a:solidFill>
              </a:rPr>
              <a:t>Я помню чудное мгновенье:</a:t>
            </a:r>
            <a:br>
              <a:rPr lang="ru-RU" sz="5200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5200" i="1" dirty="0" smtClean="0">
                <a:solidFill>
                  <a:schemeClr val="accent4">
                    <a:lumMod val="75000"/>
                  </a:schemeClr>
                </a:solidFill>
              </a:rPr>
              <a:t>Передо мной явилась ты,</a:t>
            </a:r>
            <a:br>
              <a:rPr lang="ru-RU" sz="5200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5200" i="1" dirty="0" smtClean="0">
                <a:solidFill>
                  <a:schemeClr val="accent4">
                    <a:lumMod val="75000"/>
                  </a:schemeClr>
                </a:solidFill>
              </a:rPr>
              <a:t>Как мимолетное виденье,</a:t>
            </a:r>
            <a:br>
              <a:rPr lang="ru-RU" sz="5200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5200" i="1" dirty="0" smtClean="0">
                <a:solidFill>
                  <a:schemeClr val="accent4">
                    <a:lumMod val="75000"/>
                  </a:schemeClr>
                </a:solidFill>
              </a:rPr>
              <a:t>Как гений чистой красоты.</a:t>
            </a:r>
            <a:br>
              <a:rPr lang="ru-RU" sz="5200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5200" i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5200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5200" i="1" dirty="0" smtClean="0">
                <a:solidFill>
                  <a:schemeClr val="accent4">
                    <a:lumMod val="75000"/>
                  </a:schemeClr>
                </a:solidFill>
              </a:rPr>
              <a:t>В томленьях грусти безнадежной</a:t>
            </a:r>
            <a:br>
              <a:rPr lang="ru-RU" sz="5200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5200" i="1" dirty="0" smtClean="0">
                <a:solidFill>
                  <a:schemeClr val="accent4">
                    <a:lumMod val="75000"/>
                  </a:schemeClr>
                </a:solidFill>
              </a:rPr>
              <a:t>В тревогах шумной суеты,</a:t>
            </a:r>
            <a:br>
              <a:rPr lang="ru-RU" sz="5200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5200" i="1" dirty="0" smtClean="0">
                <a:solidFill>
                  <a:schemeClr val="accent4">
                    <a:lumMod val="75000"/>
                  </a:schemeClr>
                </a:solidFill>
              </a:rPr>
              <a:t>Звучал мне долго голос нежный</a:t>
            </a:r>
            <a:br>
              <a:rPr lang="ru-RU" sz="5200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5200" i="1" dirty="0" smtClean="0">
                <a:solidFill>
                  <a:schemeClr val="accent4">
                    <a:lumMod val="75000"/>
                  </a:schemeClr>
                </a:solidFill>
              </a:rPr>
              <a:t>И снились милые черты.</a:t>
            </a:r>
            <a:br>
              <a:rPr lang="ru-RU" sz="5200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5200" i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5200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5200" i="1" dirty="0" smtClean="0">
                <a:solidFill>
                  <a:schemeClr val="accent4">
                    <a:lumMod val="75000"/>
                  </a:schemeClr>
                </a:solidFill>
              </a:rPr>
              <a:t>Шли годы. Бурь порыв мятежный</a:t>
            </a:r>
            <a:br>
              <a:rPr lang="ru-RU" sz="5200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5200" i="1" dirty="0" smtClean="0">
                <a:solidFill>
                  <a:schemeClr val="accent4">
                    <a:lumMod val="75000"/>
                  </a:schemeClr>
                </a:solidFill>
              </a:rPr>
              <a:t>Рассеял прежние мечты,</a:t>
            </a:r>
            <a:br>
              <a:rPr lang="ru-RU" sz="5200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5200" i="1" dirty="0" smtClean="0">
                <a:solidFill>
                  <a:schemeClr val="accent4">
                    <a:lumMod val="75000"/>
                  </a:schemeClr>
                </a:solidFill>
              </a:rPr>
              <a:t>И я забыл твой голос нежный,</a:t>
            </a:r>
            <a:br>
              <a:rPr lang="ru-RU" sz="5200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5200" i="1" dirty="0" smtClean="0">
                <a:solidFill>
                  <a:schemeClr val="accent4">
                    <a:lumMod val="75000"/>
                  </a:schemeClr>
                </a:solidFill>
              </a:rPr>
              <a:t>Твои небесные черты.</a:t>
            </a:r>
            <a:br>
              <a:rPr lang="ru-RU" sz="5200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5200" i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5200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5200" i="1" dirty="0" smtClean="0">
                <a:solidFill>
                  <a:schemeClr val="accent4">
                    <a:lumMod val="75000"/>
                  </a:schemeClr>
                </a:solidFill>
              </a:rPr>
              <a:t>В глуши, во мраке заточенья</a:t>
            </a:r>
            <a:br>
              <a:rPr lang="ru-RU" sz="5200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5200" i="1" dirty="0" smtClean="0">
                <a:solidFill>
                  <a:schemeClr val="accent4">
                    <a:lumMod val="75000"/>
                  </a:schemeClr>
                </a:solidFill>
              </a:rPr>
              <a:t>Тянулись тихо дни мои</a:t>
            </a:r>
            <a:br>
              <a:rPr lang="ru-RU" sz="5200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5200" i="1" dirty="0" smtClean="0">
                <a:solidFill>
                  <a:schemeClr val="accent4">
                    <a:lumMod val="75000"/>
                  </a:schemeClr>
                </a:solidFill>
              </a:rPr>
              <a:t>Без божества, без вдохновенья,</a:t>
            </a:r>
            <a:br>
              <a:rPr lang="ru-RU" sz="5200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5200" i="1" dirty="0" smtClean="0">
                <a:solidFill>
                  <a:schemeClr val="accent4">
                    <a:lumMod val="75000"/>
                  </a:schemeClr>
                </a:solidFill>
              </a:rPr>
              <a:t>Без слез, без жизни, без любви.</a:t>
            </a:r>
            <a:br>
              <a:rPr lang="ru-RU" sz="5200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5200" i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5200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5200" i="1" dirty="0" smtClean="0">
                <a:solidFill>
                  <a:schemeClr val="accent4">
                    <a:lumMod val="75000"/>
                  </a:schemeClr>
                </a:solidFill>
              </a:rPr>
              <a:t>Душе настало пробужденье:</a:t>
            </a:r>
            <a:br>
              <a:rPr lang="ru-RU" sz="5200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5200" i="1" dirty="0" smtClean="0">
                <a:solidFill>
                  <a:schemeClr val="accent4">
                    <a:lumMod val="75000"/>
                  </a:schemeClr>
                </a:solidFill>
              </a:rPr>
              <a:t>И вот опять явилась ты,</a:t>
            </a:r>
            <a:br>
              <a:rPr lang="ru-RU" sz="5200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5200" i="1" dirty="0" smtClean="0">
                <a:solidFill>
                  <a:schemeClr val="accent4">
                    <a:lumMod val="75000"/>
                  </a:schemeClr>
                </a:solidFill>
              </a:rPr>
              <a:t>Как мимолетное виденье,</a:t>
            </a:r>
            <a:br>
              <a:rPr lang="ru-RU" sz="5200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5200" i="1" dirty="0" smtClean="0">
                <a:solidFill>
                  <a:schemeClr val="accent4">
                    <a:lumMod val="75000"/>
                  </a:schemeClr>
                </a:solidFill>
              </a:rPr>
              <a:t>Как гений чистой красоты.</a:t>
            </a:r>
            <a:br>
              <a:rPr lang="ru-RU" sz="5200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5200" i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5200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5200" i="1" dirty="0" smtClean="0">
                <a:solidFill>
                  <a:schemeClr val="accent4">
                    <a:lumMod val="75000"/>
                  </a:schemeClr>
                </a:solidFill>
              </a:rPr>
              <a:t>И сердце бьется в упоенье,</a:t>
            </a:r>
            <a:br>
              <a:rPr lang="ru-RU" sz="5200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5200" i="1" dirty="0" smtClean="0">
                <a:solidFill>
                  <a:schemeClr val="accent4">
                    <a:lumMod val="75000"/>
                  </a:schemeClr>
                </a:solidFill>
              </a:rPr>
              <a:t>И для него воскресли вновь</a:t>
            </a:r>
            <a:br>
              <a:rPr lang="ru-RU" sz="5200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5200" i="1" dirty="0" smtClean="0">
                <a:solidFill>
                  <a:schemeClr val="accent4">
                    <a:lumMod val="75000"/>
                  </a:schemeClr>
                </a:solidFill>
              </a:rPr>
              <a:t>И божество, и вдохновенье,</a:t>
            </a:r>
            <a:br>
              <a:rPr lang="ru-RU" sz="5200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5200" i="1" dirty="0" smtClean="0">
                <a:solidFill>
                  <a:schemeClr val="accent4">
                    <a:lumMod val="75000"/>
                  </a:schemeClr>
                </a:solidFill>
              </a:rPr>
              <a:t>И жизнь, и слезы, и любовь.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200" i="1" dirty="0" smtClean="0">
                <a:solidFill>
                  <a:schemeClr val="accent4">
                    <a:lumMod val="75000"/>
                  </a:schemeClr>
                </a:solidFill>
              </a:rPr>
              <a:t>А.С. Пушкин</a:t>
            </a:r>
            <a:endParaRPr lang="ru-RU" sz="52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Рисунок 4" descr="кер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1"/>
            <a:ext cx="2714612" cy="3456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лип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9" y="2928934"/>
            <a:ext cx="2714612" cy="392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г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57562"/>
            <a:ext cx="2511564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Содержимое 11" descr="картинки нади рушевой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2486490" cy="3429000"/>
          </a:xfrm>
          <a:effectLst>
            <a:softEdge rad="112500"/>
          </a:effectLst>
        </p:spPr>
      </p:pic>
      <p:sp>
        <p:nvSpPr>
          <p:cNvPr id="13" name="Содержимое 2"/>
          <p:cNvSpPr txBox="1">
            <a:spLocks/>
          </p:cNvSpPr>
          <p:nvPr/>
        </p:nvSpPr>
        <p:spPr>
          <a:xfrm>
            <a:off x="2143125" y="0"/>
            <a:ext cx="4857750" cy="6858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000">
                <a:solidFill>
                  <a:srgbClr val="604A7B"/>
                </a:solidFill>
                <a:latin typeface="Calibri" pitchFamily="34" charset="0"/>
              </a:rPr>
              <a:t>		В сентябре 1826 года Пушкин вновь увидел родной город после долгой разлуки. Москва встретила его восторженно, как признанного первого поэта страны.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000">
                <a:solidFill>
                  <a:srgbClr val="604A7B"/>
                </a:solidFill>
                <a:latin typeface="Calibri" pitchFamily="34" charset="0"/>
              </a:rPr>
              <a:t>	</a:t>
            </a:r>
            <a:r>
              <a:rPr lang="ru-RU" sz="2000">
                <a:latin typeface="Calibri" pitchFamily="34" charset="0"/>
              </a:rPr>
              <a:t>	«Когда Пушкин, только что возвратившийся из изгнания, вошёл в партер Большого театра, мгновенно разнёсся по всему театру говор, повторявший его имя: все взоры, всё внимание обратили на него…» </a:t>
            </a:r>
          </a:p>
          <a:p>
            <a:pPr marL="342900" indent="-342900" algn="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000">
                <a:latin typeface="Calibri" pitchFamily="34" charset="0"/>
              </a:rPr>
              <a:t>Н.В. Путята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000">
                <a:solidFill>
                  <a:srgbClr val="604A7B"/>
                </a:solidFill>
                <a:latin typeface="Calibri" pitchFamily="34" charset="0"/>
              </a:rPr>
              <a:t>		</a:t>
            </a:r>
            <a:r>
              <a:rPr lang="ru-RU" sz="2000">
                <a:latin typeface="Calibri" pitchFamily="34" charset="0"/>
              </a:rPr>
              <a:t>«Вспомним первое появление Пушкина, и мы можем гордиться таким воспоминанием. Мы ещё теперь видим, как во всех обществах, на всех балах, первое внимание устремлялось на нашего гостя, как в мазурке и котильоне наши дамы выбирали поэта беспрерывно…»</a:t>
            </a:r>
          </a:p>
          <a:p>
            <a:pPr marL="342900" indent="-342900" algn="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000">
                <a:latin typeface="Calibri" pitchFamily="34" charset="0"/>
              </a:rPr>
              <a:t>С.П. Шевырев</a:t>
            </a:r>
            <a:endParaRPr lang="ru-RU" sz="2000">
              <a:solidFill>
                <a:srgbClr val="604A7B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000">
                <a:solidFill>
                  <a:srgbClr val="604A7B"/>
                </a:solidFill>
                <a:latin typeface="Calibri" pitchFamily="34" charset="0"/>
              </a:rPr>
              <a:t>		И лишь немногие замечали, что увенчанный славой поэт порой бывал излишне мрачен.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000" b="1">
                <a:latin typeface="Calibri" pitchFamily="34" charset="0"/>
              </a:rPr>
              <a:t>. . 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2000">
              <a:solidFill>
                <a:srgbClr val="604A7B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2000">
              <a:solidFill>
                <a:srgbClr val="604A7B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2000">
              <a:solidFill>
                <a:srgbClr val="604A7B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2000">
              <a:solidFill>
                <a:srgbClr val="604A7B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2000">
              <a:solidFill>
                <a:srgbClr val="604A7B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2000">
              <a:solidFill>
                <a:srgbClr val="604A7B"/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2000">
              <a:solidFill>
                <a:srgbClr val="604A7B"/>
              </a:solidFill>
              <a:latin typeface="Calibri" pitchFamily="34" charset="0"/>
            </a:endParaRPr>
          </a:p>
        </p:txBody>
      </p:sp>
      <p:pic>
        <p:nvPicPr>
          <p:cNvPr id="9" name="Рисунок 8" descr="118506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2622" y="0"/>
            <a:ext cx="2221377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gypsies-as-pushkin-101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0873" y="3214686"/>
            <a:ext cx="2185989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Болдинская осень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500" y="785813"/>
            <a:ext cx="5143500" cy="6072187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i="1" dirty="0" smtClean="0">
                <a:solidFill>
                  <a:schemeClr val="accent4">
                    <a:lumMod val="75000"/>
                  </a:schemeClr>
                </a:solidFill>
              </a:rPr>
              <a:t>	«От большой дороги справа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i="1" dirty="0" smtClean="0">
                <a:solidFill>
                  <a:schemeClr val="accent4">
                    <a:lumMod val="75000"/>
                  </a:schemeClr>
                </a:solidFill>
              </a:rPr>
              <a:t>	Между полем и селом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i="1" dirty="0" smtClean="0">
                <a:solidFill>
                  <a:schemeClr val="accent4">
                    <a:lumMod val="75000"/>
                  </a:schemeClr>
                </a:solidFill>
              </a:rPr>
              <a:t>	Вам представится дубрава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i="1" dirty="0" smtClean="0">
                <a:solidFill>
                  <a:schemeClr val="accent4">
                    <a:lumMod val="75000"/>
                  </a:schemeClr>
                </a:solidFill>
              </a:rPr>
              <a:t>	Слева сад и барский дом»</a:t>
            </a:r>
            <a:endParaRPr lang="ru-RU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А.С. Пушкин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	В августе 1830 года Пушкин отправился в село Болдино Нижегородской губернии, чтобы вступить во владение деревней, которую отец выделил ему перед предстоящей женитьбой на Н.Н. Гончаровой.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		Александр Сергеевич приехал в Болдино в подавленном настроении. Не случайно первые стихотворения этой осени раскрывают тревоги уставшей души, светлую печаль воспоминаний, а надежда на будущее счастье окрашена в меланхолические тона.</a:t>
            </a:r>
            <a:endParaRPr lang="ru-RU" sz="22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Рисунок 3" descr="дом в болдин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794"/>
            <a:ext cx="4383768" cy="3157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Н.Н.Гончарова-Пушкин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3857628"/>
            <a:ext cx="2441532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429250" cy="6858000"/>
          </a:xfrm>
        </p:spPr>
        <p:txBody>
          <a:bodyPr rtlCol="0">
            <a:normAutofit fontScale="85000"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>
                <a:solidFill>
                  <a:schemeClr val="accent4">
                    <a:lumMod val="75000"/>
                  </a:schemeClr>
                </a:solidFill>
              </a:rPr>
              <a:t>Элегия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</a:rPr>
              <a:t>		Безумных лет угасшее веселье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</a:rPr>
              <a:t>	Мне тяжело, как смутное похмелье.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</a:rPr>
              <a:t>	Но, как вино - печаль минувших дней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</a:rPr>
              <a:t>	В моей душе чем старе, тем сильней.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</a:rPr>
              <a:t>	Мой путь уныл. Сулит мне труд и горе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</a:rPr>
              <a:t>	Грядущего волнуемое море.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</a:rPr>
              <a:t>		Но не хочу, о други, умирать;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</a:rPr>
              <a:t>	Я жить хочу, чтоб мыслить и страдать;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</a:rPr>
              <a:t>	И ведаю, мне будут наслажденья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</a:rPr>
              <a:t>	Меж горестей, забот и треволненья: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</a:rPr>
              <a:t>	Порой опять гармонией упьюсь,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</a:rPr>
              <a:t>	Над вымыслом слезами обольюсь,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</a:rPr>
              <a:t>	И может быть - на мой закат печальный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</a:rPr>
              <a:t>	Блеснет любовь улыбкою прощальной.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А.С. Пушкин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		Скоро настроение Александра Сергеевича изменилось: пришло «прелестное» письмо от невесты, которое «вполне успокоило»; дела улаживались.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		Здесь, в Болдино, в отгороженном от всего мира карантинами селе, Пушкин жил уединённо, почти ни с кем не встречаясь. Ежедневно совершал прогулки верхом или пешком.</a:t>
            </a:r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Рисунок 3" descr="Осень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425" y="0"/>
            <a:ext cx="3838575" cy="3838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пушкин верхом на лошади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3679229"/>
            <a:ext cx="2500298" cy="3178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50" y="0"/>
            <a:ext cx="6000750" cy="6858000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	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Соединение сельской тишины и досуга, необходимых для раздумий, отсутствие столичной суеты, чувство опасности (кругом ходит холера) волновало и будило творческие силы поэта.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		</a:t>
            </a:r>
            <a:r>
              <a:rPr lang="ru-RU" dirty="0" smtClean="0"/>
              <a:t>Из письма Пушкина издателю и другу П.А. Плетнёву: «…Скажу тебе, что я в Болдине писал, как давно уже не писал…»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		Два чувства дивно близки нам –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		В них обретает сердце пищу –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		Любовь к родному пепелищу,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		Любовь к отеческим гробам.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		На них основано от века,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		По воле бога самого,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		Самостоянье человека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		И всё величие его.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		Животворящая святыня!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А.С. Пушкин</a:t>
            </a:r>
          </a:p>
        </p:txBody>
      </p:sp>
      <p:pic>
        <p:nvPicPr>
          <p:cNvPr id="4" name="Рисунок 3" descr="пушкин в парк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3571868" cy="4210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500"/>
            <a:ext cx="9144000" cy="400050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		</a:t>
            </a:r>
            <a:r>
              <a:rPr lang="ru-RU" sz="2600" dirty="0" smtClean="0">
                <a:solidFill>
                  <a:schemeClr val="accent4">
                    <a:lumMod val="75000"/>
                  </a:schemeClr>
                </a:solidFill>
              </a:rPr>
              <a:t>В болдинскую осень пушкинский талант достиг полного расцвета.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>
                <a:solidFill>
                  <a:schemeClr val="accent4">
                    <a:lumMod val="75000"/>
                  </a:schemeClr>
                </a:solidFill>
              </a:rPr>
              <a:t>		В «Маленьких трагедиях» проявилась гениальная способность Пушкина проникать в жизнь других народов и исторических эпох. Пушкин выступает как глубокий знаток человеческих страстей, замечательный мастер лепки характеров, художник острых драматических конфликтов.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>
                <a:solidFill>
                  <a:schemeClr val="accent4">
                    <a:lumMod val="75000"/>
                  </a:schemeClr>
                </a:solidFill>
              </a:rPr>
              <a:t>		В «Повестях Белкина» рельефно выявились все особенности пушкинской художественной прозы: глубокий гуманизм, правдивость, лаконичность и сжатость слога, глубокое проникновение в характер человека.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>
                <a:solidFill>
                  <a:schemeClr val="accent4">
                    <a:lumMod val="75000"/>
                  </a:schemeClr>
                </a:solidFill>
              </a:rPr>
              <a:t>		В Болдино был закончен «Евгений Онегин» - роман в стихах, работа над которым продолжалась более семи лет. За эти годы Пушкин из юноши превратился в окончательно сложившегося, зрелого человека и мощного художника. Пушкин был убеждён в том, что «Евгений Онегин» - лучшее его произведение.</a:t>
            </a:r>
          </a:p>
        </p:txBody>
      </p:sp>
      <p:pic>
        <p:nvPicPr>
          <p:cNvPr id="4" name="Рисунок 3" descr="3в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94588">
            <a:off x="2161364" y="104880"/>
            <a:ext cx="1418705" cy="2305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A.S._Pushkin__Baryshnyakrestyan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20590">
            <a:off x="3736344" y="295463"/>
            <a:ext cx="1591779" cy="2132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mocart-i_4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50330">
            <a:off x="230628" y="140502"/>
            <a:ext cx="1550847" cy="2301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мет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19098">
            <a:off x="5630127" y="92339"/>
            <a:ext cx="1390213" cy="2148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стан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274914">
            <a:off x="7201089" y="208209"/>
            <a:ext cx="1486591" cy="2160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50" y="0"/>
            <a:ext cx="4857750" cy="6858000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		Главы «Онегина» по мере их публикации читали все и везде: в Петербурге, в Москве, в провинции, в помещичьей усадьбе. Пушкин написал не только роман о любви и о трагической невозможности счастья его любимых героев. В огромном романе читатели узнавали живую современность, самих себя и своих знакомых, быт и нравы столиц и провинции – всё широкое полотно русской жизни.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		Татьяна и Онегин занимают читательский интерес и внимание на протяжении всего романа. Но не менее важное действующее лицо романа – сам автор. Личность поэта, его душа, его жизнь отразились в романе с необыкновенной полнотой. В лирических отступлениях поэт поделился сокровенными мыслями о любви и дружбе, родине и искусстве, поэзии и своём поэтическом бессмертии.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		</a:t>
            </a:r>
            <a:r>
              <a:rPr lang="ru-RU" sz="2900" i="1" dirty="0" smtClean="0">
                <a:solidFill>
                  <a:schemeClr val="accent4">
                    <a:lumMod val="75000"/>
                  </a:schemeClr>
                </a:solidFill>
              </a:rPr>
              <a:t>«…Быть может в Лете не потонет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i="1" dirty="0" smtClean="0">
                <a:solidFill>
                  <a:schemeClr val="accent4">
                    <a:lumMod val="75000"/>
                  </a:schemeClr>
                </a:solidFill>
              </a:rPr>
              <a:t>		Строфа, слагаемая мной…»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900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i="1" dirty="0" smtClean="0">
                <a:solidFill>
                  <a:schemeClr val="accent4">
                    <a:lumMod val="75000"/>
                  </a:schemeClr>
                </a:solidFill>
              </a:rPr>
              <a:t>		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В шедеврах  Пушкина слились все черты его духовного облика -  писателя, мыслителя, человека, отразились все грани его гениальности. </a:t>
            </a:r>
            <a:endParaRPr lang="ru-RU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Рисунок 6" descr="евгений онегин  иллюстраци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78" y="3459913"/>
            <a:ext cx="2357422" cy="3398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рисунки пушкина на евгении  онегине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57628"/>
            <a:ext cx="2357421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рисунки пушкина на полях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2361797" cy="3214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евгений онегин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571744"/>
            <a:ext cx="2357422" cy="1795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евгений онегин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6578" y="0"/>
            <a:ext cx="2357422" cy="3812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3"/>
            <a:ext cx="8229600" cy="6500812"/>
          </a:xfrm>
        </p:spPr>
        <p:txBody>
          <a:bodyPr rtlCol="0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				</a:t>
            </a:r>
            <a:r>
              <a:rPr lang="ru-RU" sz="2000" i="1" dirty="0" smtClean="0"/>
              <a:t> Я </a:t>
            </a:r>
            <a:r>
              <a:rPr lang="ru-RU" sz="2000" i="1" dirty="0"/>
              <a:t>памятник себе воздвиг нерукотворный,</a:t>
            </a:r>
            <a:br>
              <a:rPr lang="ru-RU" sz="2000" i="1" dirty="0"/>
            </a:br>
            <a:r>
              <a:rPr lang="ru-RU" sz="2000" i="1" dirty="0" smtClean="0"/>
              <a:t>		      К </a:t>
            </a:r>
            <a:r>
              <a:rPr lang="ru-RU" sz="2000" i="1" dirty="0"/>
              <a:t>нему не </a:t>
            </a:r>
            <a:r>
              <a:rPr lang="ru-RU" sz="2000" i="1" dirty="0" smtClean="0"/>
              <a:t>зарастет </a:t>
            </a:r>
            <a:r>
              <a:rPr lang="ru-RU" sz="2000" i="1" dirty="0"/>
              <a:t>народная тропа,</a:t>
            </a:r>
            <a:br>
              <a:rPr lang="ru-RU" sz="2000" i="1" dirty="0"/>
            </a:br>
            <a:r>
              <a:rPr lang="ru-RU" sz="2000" i="1" dirty="0" smtClean="0"/>
              <a:t>		           Вознесся </a:t>
            </a:r>
            <a:r>
              <a:rPr lang="ru-RU" sz="2000" i="1" dirty="0"/>
              <a:t>выше он главою непокорной</a:t>
            </a:r>
            <a:br>
              <a:rPr lang="ru-RU" sz="2000" i="1" dirty="0"/>
            </a:br>
            <a:r>
              <a:rPr lang="ru-RU" sz="2000" i="1" dirty="0"/>
              <a:t>       </a:t>
            </a:r>
            <a:r>
              <a:rPr lang="ru-RU" sz="2000" i="1" dirty="0" smtClean="0"/>
              <a:t>		       Александрийского </a:t>
            </a:r>
            <a:r>
              <a:rPr lang="ru-RU" sz="2000" i="1" dirty="0"/>
              <a:t>столпа.</a:t>
            </a:r>
            <a:br>
              <a:rPr lang="ru-RU" sz="2000" i="1" dirty="0"/>
            </a:br>
            <a:r>
              <a:rPr lang="ru-RU" sz="2000" i="1" dirty="0"/>
              <a:t/>
            </a:r>
            <a:br>
              <a:rPr lang="ru-RU" sz="2000" i="1" dirty="0"/>
            </a:br>
            <a:r>
              <a:rPr lang="ru-RU" sz="2000" i="1" dirty="0" smtClean="0"/>
              <a:t>			     Нет</a:t>
            </a:r>
            <a:r>
              <a:rPr lang="ru-RU" sz="2000" i="1" dirty="0"/>
              <a:t>, весь я не умру — душа в </a:t>
            </a:r>
            <a:r>
              <a:rPr lang="ru-RU" sz="2000" i="1" dirty="0" smtClean="0"/>
              <a:t>заветной лире</a:t>
            </a:r>
            <a:r>
              <a:rPr lang="ru-RU" sz="2000" i="1" dirty="0"/>
              <a:t/>
            </a:r>
            <a:br>
              <a:rPr lang="ru-RU" sz="2000" i="1" dirty="0"/>
            </a:br>
            <a:r>
              <a:rPr lang="ru-RU" sz="2000" i="1" dirty="0" smtClean="0"/>
              <a:t>		               Мой </a:t>
            </a:r>
            <a:r>
              <a:rPr lang="ru-RU" sz="2000" i="1" dirty="0"/>
              <a:t>прах переживет и тленья убежит —</a:t>
            </a:r>
            <a:br>
              <a:rPr lang="ru-RU" sz="2000" i="1" dirty="0"/>
            </a:br>
            <a:r>
              <a:rPr lang="ru-RU" sz="2000" i="1" dirty="0" smtClean="0"/>
              <a:t>			   И </a:t>
            </a:r>
            <a:r>
              <a:rPr lang="ru-RU" sz="2000" i="1" dirty="0"/>
              <a:t>славен буду я, доколь в подлунном мире</a:t>
            </a:r>
            <a:br>
              <a:rPr lang="ru-RU" sz="2000" i="1" dirty="0"/>
            </a:br>
            <a:r>
              <a:rPr lang="ru-RU" sz="2000" i="1" dirty="0"/>
              <a:t>       </a:t>
            </a:r>
            <a:r>
              <a:rPr lang="ru-RU" sz="2000" i="1" dirty="0" smtClean="0"/>
              <a:t>		      Жив </a:t>
            </a:r>
            <a:r>
              <a:rPr lang="ru-RU" sz="2000" i="1" dirty="0"/>
              <a:t>будет хоть один пиит.</a:t>
            </a:r>
            <a:br>
              <a:rPr lang="ru-RU" sz="2000" i="1" dirty="0"/>
            </a:br>
            <a:r>
              <a:rPr lang="ru-RU" sz="2000" i="1" dirty="0"/>
              <a:t/>
            </a:r>
            <a:br>
              <a:rPr lang="ru-RU" sz="2000" i="1" dirty="0"/>
            </a:br>
            <a:r>
              <a:rPr lang="ru-RU" sz="2000" i="1" dirty="0" smtClean="0"/>
              <a:t>			       Слух </a:t>
            </a:r>
            <a:r>
              <a:rPr lang="ru-RU" sz="2000" i="1" dirty="0"/>
              <a:t>обо мне пройдет по всей Руси великой,</a:t>
            </a:r>
            <a:br>
              <a:rPr lang="ru-RU" sz="2000" i="1" dirty="0"/>
            </a:br>
            <a:r>
              <a:rPr lang="ru-RU" sz="2000" i="1" dirty="0" smtClean="0"/>
              <a:t>			 </a:t>
            </a:r>
            <a:r>
              <a:rPr lang="ru-RU" sz="2000" i="1" dirty="0"/>
              <a:t> И назовет меня всяк сущий в ней язык,</a:t>
            </a:r>
            <a:br>
              <a:rPr lang="ru-RU" sz="2000" i="1" dirty="0"/>
            </a:br>
            <a:r>
              <a:rPr lang="ru-RU" sz="2000" i="1" dirty="0" smtClean="0"/>
              <a:t>			       И </a:t>
            </a:r>
            <a:r>
              <a:rPr lang="ru-RU" sz="2000" i="1" dirty="0"/>
              <a:t>гордый внук славян, и финн, и ныне дикой</a:t>
            </a:r>
            <a:br>
              <a:rPr lang="ru-RU" sz="2000" i="1" dirty="0"/>
            </a:br>
            <a:r>
              <a:rPr lang="ru-RU" sz="2000" i="1" dirty="0"/>
              <a:t>        </a:t>
            </a:r>
            <a:r>
              <a:rPr lang="ru-RU" sz="2000" i="1" dirty="0" smtClean="0"/>
              <a:t>		             Тунгус, </a:t>
            </a:r>
            <a:r>
              <a:rPr lang="ru-RU" sz="2000" i="1" dirty="0"/>
              <a:t>и друг степей калмык.</a:t>
            </a:r>
            <a:br>
              <a:rPr lang="ru-RU" sz="2000" i="1" dirty="0"/>
            </a:br>
            <a:r>
              <a:rPr lang="ru-RU" sz="2000" i="1" dirty="0"/>
              <a:t/>
            </a:r>
            <a:br>
              <a:rPr lang="ru-RU" sz="2000" i="1" dirty="0"/>
            </a:br>
            <a:r>
              <a:rPr lang="ru-RU" sz="2000" i="1" dirty="0" smtClean="0"/>
              <a:t>		       И </a:t>
            </a:r>
            <a:r>
              <a:rPr lang="ru-RU" sz="2000" i="1" dirty="0"/>
              <a:t>долго буду тем любезен я народу,</a:t>
            </a:r>
            <a:br>
              <a:rPr lang="ru-RU" sz="2000" i="1" dirty="0"/>
            </a:br>
            <a:r>
              <a:rPr lang="ru-RU" sz="2000" i="1" dirty="0" smtClean="0"/>
              <a:t>		                Что </a:t>
            </a:r>
            <a:r>
              <a:rPr lang="ru-RU" sz="2000" i="1" dirty="0"/>
              <a:t>чувства добрые я лирой пробуждал,</a:t>
            </a:r>
            <a:br>
              <a:rPr lang="ru-RU" sz="2000" i="1" dirty="0"/>
            </a:br>
            <a:r>
              <a:rPr lang="ru-RU" sz="2000" i="1" dirty="0" smtClean="0"/>
              <a:t>			        Что </a:t>
            </a:r>
            <a:r>
              <a:rPr lang="ru-RU" sz="2000" i="1" dirty="0"/>
              <a:t>в мой жестокой век восславил я Свободу</a:t>
            </a:r>
            <a:br>
              <a:rPr lang="ru-RU" sz="2000" i="1" dirty="0"/>
            </a:br>
            <a:r>
              <a:rPr lang="ru-RU" sz="2000" i="1" dirty="0"/>
              <a:t>        </a:t>
            </a:r>
            <a:r>
              <a:rPr lang="ru-RU" sz="2000" i="1" dirty="0" smtClean="0"/>
              <a:t>			И </a:t>
            </a:r>
            <a:r>
              <a:rPr lang="ru-RU" sz="2000" i="1" dirty="0"/>
              <a:t>милость к падшим призывал.</a:t>
            </a:r>
            <a:br>
              <a:rPr lang="ru-RU" sz="2000" i="1" dirty="0"/>
            </a:br>
            <a:r>
              <a:rPr lang="ru-RU" sz="2000" i="1" dirty="0"/>
              <a:t/>
            </a:r>
            <a:br>
              <a:rPr lang="ru-RU" sz="2000" i="1" dirty="0"/>
            </a:br>
            <a:r>
              <a:rPr lang="ru-RU" sz="2000" i="1" dirty="0" smtClean="0"/>
              <a:t>			Веленью </a:t>
            </a:r>
            <a:r>
              <a:rPr lang="ru-RU" sz="2000" i="1" dirty="0"/>
              <a:t>божию, о муза, будь послушна,</a:t>
            </a:r>
            <a:br>
              <a:rPr lang="ru-RU" sz="2000" i="1" dirty="0"/>
            </a:br>
            <a:r>
              <a:rPr lang="ru-RU" sz="2000" i="1" dirty="0" smtClean="0"/>
              <a:t>		           Обиды </a:t>
            </a:r>
            <a:r>
              <a:rPr lang="ru-RU" sz="2000" i="1" dirty="0"/>
              <a:t>не страшась, не требуя венца,</a:t>
            </a:r>
            <a:br>
              <a:rPr lang="ru-RU" sz="2000" i="1" dirty="0"/>
            </a:br>
            <a:r>
              <a:rPr lang="ru-RU" sz="2000" i="1" dirty="0" smtClean="0"/>
              <a:t>                                          Хвалу </a:t>
            </a:r>
            <a:r>
              <a:rPr lang="ru-RU" sz="2000" i="1" dirty="0"/>
              <a:t>и клевету приемли равнодушно,</a:t>
            </a:r>
            <a:br>
              <a:rPr lang="ru-RU" sz="2000" i="1" dirty="0"/>
            </a:br>
            <a:r>
              <a:rPr lang="ru-RU" sz="2000" i="1" dirty="0"/>
              <a:t>       </a:t>
            </a:r>
            <a:r>
              <a:rPr lang="ru-RU" sz="2000" i="1" dirty="0" smtClean="0"/>
              <a:t>		 И </a:t>
            </a:r>
            <a:r>
              <a:rPr lang="ru-RU" sz="2000" i="1" dirty="0"/>
              <a:t>не оспаривай глупца</a:t>
            </a:r>
            <a:r>
              <a:rPr lang="ru-RU" sz="2000" i="1" dirty="0" smtClean="0"/>
              <a:t>.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/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А.С. Пушкин</a:t>
            </a:r>
            <a:endParaRPr lang="ru-RU" sz="2000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листок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500430" cy="3500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России первая любовь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38"/>
            <a:ext cx="5643563" cy="6215062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		</a:t>
            </a:r>
            <a:r>
              <a:rPr lang="ru-RU" dirty="0" smtClean="0"/>
              <a:t>«Ты имеешь не дарование, а гений… Ты рождён быть великим поэтом…»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В.А. Жуковский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	«При имени Пушкина тотчас осеняет мысль о русском национальном поэте»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Н.В. Гоголь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	«Влияние Пушкина было не на одну минуту; оно окончится только разве со смертью русского языка»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В.Г. Белинский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	«Не было бы Пушкина, не было бы и последовавших за ним талантов…»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Ф.М. Достоевский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	«Он дал окончательную обработку нашему языку, который теперь по своему богатству, силе, логике и красоте формы признаётся даже иностранными филологами едва ли не первым после древнегреческого; он отозвался типическими образами, бессмертными звуками на все веяния русской жизни» 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И.С. Тургенев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4" name="Рисунок 3" descr="Линев И.Л. Портрет Пушки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500042"/>
            <a:ext cx="3571868" cy="4823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книга 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3" y="4857760"/>
            <a:ext cx="3643307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8" y="0"/>
            <a:ext cx="5214937" cy="68580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		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О, Пушкин!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		Над его строкою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		Задумавшись в который раз,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		Вдруг открываешь в ней такое,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		Что прежде пряталось от глаз.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Д. Кугультинов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		Никем сполна ОН не отгадан,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		Не вызнан свет ЕГО строки…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		Не завернуть ОГОНЬ в бумагу,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		И СОЛНЦЕ не вместить в стихи.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В. Макаров</a:t>
            </a:r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Рисунок 5" descr="памятник пушкину 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4548155" cy="3411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евгений онегин 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35519"/>
            <a:ext cx="2214546" cy="3422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18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3461407"/>
            <a:ext cx="2214578" cy="3396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5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Использованная литература: 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6286500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Пушкин, А.С. Полное собрание сочинений. В 10 т. Т.10. Письма/А.С. Пушкин. – М.: Наука, 1966. – 902 с.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Пушкин, А.С. Собрание сочинений . В 6 т. Т.1/ А.С. Пушкин. – М.: Правда, 1969. – 527 с.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Пушкин, А.С. Сочинения . В 3 т. Т.1. Стихотворения; Сказки; Руслан и Людмила: Поэма/ А.С. Пушкин. – М.: Худож. лит., 1985. – 735 с.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Пушкин, А.С. Избранные сочинения . В 2 т. Т.1./ А.С. Пушкин. – М.: Худож. лит., 1980. – 814 с. (Б-ка классики. Русская литература).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Пушкин, А.С. Драматические произведения. Проза / А.С. Пушкин; вступит. статья Г. Волкова. – М.: Худож. лит., 1982. – 350 с. (Классики и современники. Русская классич. лит-ра).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Пушкин, А.С. Евгений Онегин: Роман в стихах / А.С. Пушкин. – М.: Худож. лит., 1981. – 255 с. (Классики и современники. Поэтич. б-ка).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Пушкин, А.С. Евгений Онегин. Поэмы / А.С. Пушкин. – М.: Худож. лит., 1970. – 367 с.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Пушкин, А.С. Лирика: 1826-1836 / А.С. Пушкин. – М.: Сов. Россия, 1981. – 336 с., илл.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Пушкин, А.С. Лирика / А.С. Пушкин. – М.: Правда, 1980. – 560 с., илл.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Пушкин, А.С. Стихотворения / А.С. Пушкин. – М.: Эксмо, 2006. – 480 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Бурсов, Б.И. Судьба Пушкина: роман-исследование / Б.И. Бурсов. – Л.: Сов. писатель, 1986. – 512 с.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Гессен, А.И. Всё волновало нежный ум. Пушкин среди книг и друзей / А.И. Гессен. – М.: Наука, 1965. – 509 с.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Городецкий, Б.П. Лирика Пушкина : пособие для учителя/ Б.П. Городецкий. – Л.: Просвещение, 1970. – 184 с.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Доризо, Н.К. России первая любовь: стихотворения, поэмы, проза / Н.К. Доризо. – М.: Современник, 1986. – 527 с., илл.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Лотман, Ю.М. Александр Сергеевич Пушкин: биография писателя : пособие для учащихся/ Ю.М. Лотман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.–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Л.: Просвещение, 1983. – 255 с.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Мейлах, Б.С. Талисман: Книга о Пушкине / Б.С. Мейлах. – 2-е изд. – М.: Современник, 1984. – 317 с.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Михайлова, Н.И. Пушкин. Русский гений : путеводитель по истории России/ Н.И. Михайлова, А.В. Добрынин. – М.: АСТ-Пресс книга, 2011. – 33 с.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Петров, С.М. А.С. Пушкин: очерк жизни и творчества/ С.М. Петров. – М.: Просвещение, 1973. – 351 с., илл.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России первая любовь. Писатели о Пушкине. Поэты – Пушкину: сборник/ Сост. В. Макаров, С. Смирнов. – М.: Сов. писатель, 1989. – 640 с.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Сергеев, М.Д. Перо поэта/ М.Д. Сергеев. – Иркутск.: Вост.-Сиб. книжн. изд-во, 1975. – 288 с.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5_imgB.asp_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32"/>
            <a:ext cx="2724901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8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Пушкин. Русский гений</a:t>
            </a:r>
            <a:endParaRPr lang="ru-RU" sz="36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75" y="642938"/>
            <a:ext cx="6429375" cy="6072187"/>
          </a:xfrm>
        </p:spPr>
        <p:txBody>
          <a:bodyPr rtlCol="0">
            <a:normAutofit fontScale="77500" lnSpcReduction="20000"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		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ru-RU" sz="2300" dirty="0" smtClean="0">
                <a:solidFill>
                  <a:schemeClr val="accent4">
                    <a:lumMod val="75000"/>
                  </a:schemeClr>
                </a:solidFill>
              </a:rPr>
              <a:t>Величайший гений русского народа Александр Сергеевич Пушкин – явление не только русской литературы, но и русской культуры, даже ещё шире, - всей исторической жизни русского народа. Ещё в прошлом веке о нём сказано и не раз повторено: «Пушкин – это наше всё!».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dirty="0" smtClean="0">
                <a:solidFill>
                  <a:schemeClr val="accent4">
                    <a:lumMod val="75000"/>
                  </a:schemeClr>
                </a:solidFill>
              </a:rPr>
              <a:t>		Ещё при жизни поэта Н.В. Гоголь понял национальное значение пушкинского творчества: «…Пушкин есть явление чрезвычайное и, может быть, единственное явление русского духа: это русский человек в конечном его развитии, в каком он, может быть, явится через двести лет. В нём русская природа, русская душа, русский язык, русский характер…».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ru-RU" sz="2300" dirty="0" smtClean="0">
                <a:solidFill>
                  <a:schemeClr val="accent4">
                    <a:lumMod val="75000"/>
                  </a:schemeClr>
                </a:solidFill>
              </a:rPr>
              <a:t>	Светлый гений Пушкина сопровождает нас всю жизнь: он пленяет нас чудесным миром сказок, пробуждает любовь к высокому, неукротимое желание посвятить отчизне «души прекрасные порывы», учит верности и благородству, Нежности и Любви</a:t>
            </a:r>
          </a:p>
          <a:p>
            <a:pPr algn="ctr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ru-RU" sz="2300" i="1" dirty="0" smtClean="0">
                <a:solidFill>
                  <a:schemeClr val="accent4">
                    <a:lumMod val="75000"/>
                  </a:schemeClr>
                </a:solidFill>
              </a:rPr>
              <a:t>Я вас любил так искренне, так нежно,</a:t>
            </a:r>
          </a:p>
          <a:p>
            <a:pPr algn="ctr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i="1" dirty="0" smtClean="0">
                <a:solidFill>
                  <a:schemeClr val="accent4">
                    <a:lumMod val="75000"/>
                  </a:schemeClr>
                </a:solidFill>
              </a:rPr>
              <a:t>Как дай вам бог любимой быть другим.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		</a:t>
            </a:r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3188" y="142875"/>
            <a:ext cx="6500812" cy="6500813"/>
          </a:xfrm>
        </p:spPr>
        <p:txBody>
          <a:bodyPr rtlCol="0">
            <a:normAutofit fontScale="92500" lnSpcReduction="10000"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		Жизнь Пушкина коротка и бесконечна. Но как много вместилось в эту жизнь, осенённую волшебством поэзии! Ещё многие и многие поколения будут с восхищением смотреть на гигантскую фигуру человека, стоящего у истоков русской литературы, впитавшего всё самое лучшее из народного творчества, переплавившего в огне души опыт современников и предшественников, чтобы первым из российских талантов явить миру чистейшей прелести чистейший образец.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	Вся литературная деятельность Пушкина продолжалась немногим более двух десятилетий. За  такое короткое время он совершил грандиозное историческое дело создания современного русского литературного языка, достойного великого народа.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	Изумительна разносторонность интересов Пушкина, энциклопедичность тех вопросов, которые его занимали. В его стихах, повестях, драмах отразились едва ли не все страны и эпохи, по крайней мере связанные с современной культурой: античность и европейское средневековье, мусульманский </a:t>
            </a:r>
            <a:r>
              <a:rPr lang="ru-RU" sz="1800" dirty="0">
                <a:solidFill>
                  <a:schemeClr val="accent4">
                    <a:lumMod val="75000"/>
                  </a:schemeClr>
                </a:solidFill>
              </a:rPr>
              <a:t>К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рым и Кавказ и страны новой Европы. Можно с полным правом сказать, что Пушкин – явление не только общероссийской, но и мировой культуры. Недаром Белинский метко называл Пушкина «мирообъемлющим гением».</a:t>
            </a:r>
            <a:endParaRPr lang="ru-RU" sz="1800" dirty="0"/>
          </a:p>
        </p:txBody>
      </p:sp>
      <p:pic>
        <p:nvPicPr>
          <p:cNvPr id="4" name="Рисунок 3" descr="пушкин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2" y="214290"/>
            <a:ext cx="3053974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лиру посвятил народу своему</a:t>
            </a:r>
            <a:endParaRPr lang="ru-RU" sz="40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8" y="1000125"/>
            <a:ext cx="5143500" cy="5715000"/>
          </a:xfrm>
        </p:spPr>
        <p:txBody>
          <a:bodyPr rtlCol="0">
            <a:normAutofit lnSpcReduction="10000"/>
          </a:bodyPr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О нет! Недаром</a:t>
            </a:r>
          </a:p>
          <a:p>
            <a:pPr algn="ctr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ж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изнь и лира</a:t>
            </a:r>
          </a:p>
          <a:p>
            <a:pPr algn="ctr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Мне были</a:t>
            </a:r>
          </a:p>
          <a:p>
            <a:pPr algn="ctr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в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верены судьбой!</a:t>
            </a:r>
          </a:p>
          <a:p>
            <a:pPr algn="r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r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А.С. Пушкин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Рисунок 4" descr="Тропинин. Портрет Пушки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357298"/>
            <a:ext cx="3929058" cy="4725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0" y="142875"/>
            <a:ext cx="6715125" cy="65722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		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Александр Сергеевич Пушкин родился 26 мая        (6 июня) 1799 года в Москве в старинной дворянской семье. Фамилия Пушкиных много раз упоминается в исторических документах. Они ходили в походы на крымских татар и на Казанское ханство, управляли областями, были дипломатами. Пушкины подписались под призывом Михаила Романова на престол.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      А. С. Пушкин говорил, что цари этой династии должны быть к нему более благосклонны.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	</a:t>
            </a:r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Рисунок 4" descr="Pushkin Tchiriko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2643174" cy="3578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42875" y="3500438"/>
            <a:ext cx="4500563" cy="335756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latin typeface="+mn-lt"/>
                <a:cs typeface="+mn-cs"/>
              </a:rPr>
              <a:t>Моя родословная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Понятна мне времён превратность,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Не прекословлю, право, ей: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У нас нова рожденьем знатность,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И чем новее, тем знатней.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Родов дряхлеющих обломок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(И по несчастью не один),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Бояр старинных я потомок;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Я, братцы, мелкий мещанин.</a:t>
            </a:r>
          </a:p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А.С. Пушкин</a:t>
            </a:r>
          </a:p>
        </p:txBody>
      </p:sp>
      <p:pic>
        <p:nvPicPr>
          <p:cNvPr id="7" name="Рисунок 6" descr="герб Пушкиных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2960738"/>
            <a:ext cx="2714644" cy="3897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143250"/>
            <a:ext cx="9144000" cy="357187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Пушкины находились в родственном браке, муж доводился жене троюродным дядей, так что Пушкины и Ганнибалы были породнены дважды.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		Отец Пушкина, Сергей Львович, был светский дилетант, человек способный, но безалаберный, сочетавший барское легкомыслие с болезненной скупостью.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		</a:t>
            </a:r>
            <a:r>
              <a:rPr lang="ru-RU" sz="1800" dirty="0" smtClean="0">
                <a:solidFill>
                  <a:srgbClr val="604A7B"/>
                </a:solidFill>
              </a:rPr>
              <a:t> Мать Пушкина, Надежда Осиповна, красивая светская женщина, отличалась беспокойным характером и страстью к переездам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. Снимаемые в Москве дома семья меняла почти ежегодно.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		Пушкины были весьма небогаты, но при этом жили на широкую ногу, их дом всегда был открыт для гостей. Среди них – известные литераторы: поэт, прозаик и историк Н.М. Карамзин, поэт В.А. Жуковский.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		Воспитание детей, которому родители не придавали большого значения, было беспорядочным. Из домашнего обучения Пушкин вынес лишь прекрасное знание французского языка, а в отцовской библиотеке пристрастился к чтению.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5" name="Рисунок 4" descr="Надежда Осиповна Пушкина,мать поэт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0"/>
            <a:ext cx="2571768" cy="2883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отец С.Л.Пушки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0"/>
            <a:ext cx="2286016" cy="2870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Ксавье де МестрПушкин-Пушкин-реб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0"/>
            <a:ext cx="2214546" cy="2886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13" y="3714750"/>
            <a:ext cx="5929313" cy="314325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</a:t>
            </a:r>
            <a:r>
              <a:rPr lang="ru-RU" sz="2900" dirty="0" smtClean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ru-RU" sz="2600" dirty="0" smtClean="0">
                <a:solidFill>
                  <a:schemeClr val="accent4">
                    <a:lumMod val="75000"/>
                  </a:schemeClr>
                </a:solidFill>
              </a:rPr>
              <a:t>В 1811 году родители решили определить сына в </a:t>
            </a: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И</a:t>
            </a:r>
            <a:r>
              <a:rPr lang="ru-RU" sz="2600" dirty="0" smtClean="0">
                <a:solidFill>
                  <a:schemeClr val="accent4">
                    <a:lumMod val="75000"/>
                  </a:schemeClr>
                </a:solidFill>
              </a:rPr>
              <a:t>мператорский Царскосельский лицей – высшее учебное заведение для дворян. Шесть лицейских лет стали для юного Александра счастливейшими в жизни, подарили верных друзей. Здесь он почувствовал себя поэтом.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ru-RU" sz="2600" dirty="0" smtClean="0">
                <a:solidFill>
                  <a:schemeClr val="accent4">
                    <a:lumMod val="75000"/>
                  </a:schemeClr>
                </a:solidFill>
              </a:rPr>
              <a:t>	Верными друзьями Пушкина стали Иван Пущин, Вильгельм Кюхельбекер, Антон Дельвиг, духовная связь с которыми не прерывалась всю жизнь.</a:t>
            </a:r>
            <a:endParaRPr lang="ru-RU" sz="2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Рисунок 3" descr="Licey_Pushkin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29288" cy="3420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0_6f67f_923446c9_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603" y="4000504"/>
            <a:ext cx="1607355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l6-401-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1928802"/>
            <a:ext cx="2094080" cy="2333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age130516158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00958" y="0"/>
            <a:ext cx="1643042" cy="2173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13" y="142875"/>
            <a:ext cx="9215438" cy="357188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	В лицее окреп и расцвёл поэтический дар Пушкина.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Рисунок 3" descr="pushkin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428604"/>
            <a:ext cx="6500858" cy="3643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-214313" y="4071938"/>
            <a:ext cx="9358313" cy="2786062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	</a:t>
            </a:r>
            <a:r>
              <a:rPr lang="ru-RU" sz="4200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Память о светлой поре юношеских надежд и сердечной дружбе отражена в стихотворении: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Друзья мои, прекрасен наш союз!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Он, как душа, неразделим и вечен –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Неколебим, свободен и беспечен,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Срастался он под сенью дружных муз.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i="1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Куда бы нас не бросила судьбина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И счастие куда б ни повело,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Всё те же мы: нам целый мир чужбина;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Отечество нам Царское Село.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722</Words>
  <Application>Microsoft Office PowerPoint</Application>
  <PresentationFormat>Экран (4:3)</PresentationFormat>
  <Paragraphs>223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Но жив талант, бессмертен гений</vt:lpstr>
      <vt:lpstr>Слайд 2</vt:lpstr>
      <vt:lpstr>Пушкин. Русский гений</vt:lpstr>
      <vt:lpstr>Слайд 4</vt:lpstr>
      <vt:lpstr>Я лиру посвятил народу своему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Болдинская осень</vt:lpstr>
      <vt:lpstr>Слайд 16</vt:lpstr>
      <vt:lpstr>Слайд 17</vt:lpstr>
      <vt:lpstr>Слайд 18</vt:lpstr>
      <vt:lpstr>Слайд 19</vt:lpstr>
      <vt:lpstr>России первая любовь</vt:lpstr>
      <vt:lpstr>Слайд 21</vt:lpstr>
      <vt:lpstr>Использованная литература: 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 жив талант, бессмертен гений</dc:title>
  <dc:creator>Пользователь Windows</dc:creator>
  <cp:lastModifiedBy>Пользователь Windows</cp:lastModifiedBy>
  <cp:revision>60</cp:revision>
  <dcterms:created xsi:type="dcterms:W3CDTF">2013-04-23T01:29:59Z</dcterms:created>
  <dcterms:modified xsi:type="dcterms:W3CDTF">2013-05-20T01:28:45Z</dcterms:modified>
</cp:coreProperties>
</file>