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8.xml" ContentType="application/vnd.openxmlformats-officedocument.presentationml.notesSlide+xml"/>
  <Override PartName="/ppt/charts/chart34.xml" ContentType="application/vnd.openxmlformats-officedocument.drawingml.chart+xml"/>
  <Override PartName="/ppt/drawings/drawing1.xml" ContentType="application/vnd.openxmlformats-officedocument.drawingml.chartshapes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</p:sldMasterIdLst>
  <p:notesMasterIdLst>
    <p:notesMasterId r:id="rId34"/>
  </p:notesMasterIdLst>
  <p:sldIdLst>
    <p:sldId id="375" r:id="rId2"/>
    <p:sldId id="368" r:id="rId3"/>
    <p:sldId id="295" r:id="rId4"/>
    <p:sldId id="388" r:id="rId5"/>
    <p:sldId id="389" r:id="rId6"/>
    <p:sldId id="296" r:id="rId7"/>
    <p:sldId id="374" r:id="rId8"/>
    <p:sldId id="413" r:id="rId9"/>
    <p:sldId id="362" r:id="rId10"/>
    <p:sldId id="373" r:id="rId11"/>
    <p:sldId id="414" r:id="rId12"/>
    <p:sldId id="380" r:id="rId13"/>
    <p:sldId id="415" r:id="rId14"/>
    <p:sldId id="416" r:id="rId15"/>
    <p:sldId id="417" r:id="rId16"/>
    <p:sldId id="347" r:id="rId17"/>
    <p:sldId id="348" r:id="rId18"/>
    <p:sldId id="349" r:id="rId19"/>
    <p:sldId id="418" r:id="rId20"/>
    <p:sldId id="382" r:id="rId21"/>
    <p:sldId id="419" r:id="rId22"/>
    <p:sldId id="352" r:id="rId23"/>
    <p:sldId id="412" r:id="rId24"/>
    <p:sldId id="353" r:id="rId25"/>
    <p:sldId id="354" r:id="rId26"/>
    <p:sldId id="356" r:id="rId27"/>
    <p:sldId id="357" r:id="rId28"/>
    <p:sldId id="358" r:id="rId29"/>
    <p:sldId id="411" r:id="rId30"/>
    <p:sldId id="294" r:id="rId31"/>
    <p:sldId id="403" r:id="rId32"/>
    <p:sldId id="330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2427F3E-796A-48BC-8C9A-0FD30CBEEC00}">
          <p14:sldIdLst>
            <p14:sldId id="375"/>
            <p14:sldId id="368"/>
            <p14:sldId id="295"/>
            <p14:sldId id="388"/>
            <p14:sldId id="389"/>
            <p14:sldId id="296"/>
            <p14:sldId id="374"/>
            <p14:sldId id="413"/>
            <p14:sldId id="362"/>
            <p14:sldId id="373"/>
            <p14:sldId id="414"/>
            <p14:sldId id="380"/>
            <p14:sldId id="415"/>
            <p14:sldId id="416"/>
            <p14:sldId id="417"/>
            <p14:sldId id="347"/>
            <p14:sldId id="348"/>
            <p14:sldId id="349"/>
            <p14:sldId id="418"/>
            <p14:sldId id="382"/>
            <p14:sldId id="419"/>
            <p14:sldId id="352"/>
            <p14:sldId id="412"/>
            <p14:sldId id="353"/>
            <p14:sldId id="354"/>
            <p14:sldId id="356"/>
            <p14:sldId id="357"/>
            <p14:sldId id="358"/>
            <p14:sldId id="411"/>
            <p14:sldId id="294"/>
            <p14:sldId id="403"/>
          </p14:sldIdLst>
        </p14:section>
        <p14:section name="Раздел без заголовка" id="{884306F5-A44B-4E01-AC40-D9450FBE5A2A}">
          <p14:sldIdLst>
            <p14:sldId id="33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6" initials="6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  <a:srgbClr val="663300"/>
    <a:srgbClr val="7E664A"/>
    <a:srgbClr val="996633"/>
    <a:srgbClr val="41999D"/>
    <a:srgbClr val="EADF8E"/>
    <a:srgbClr val="522928"/>
    <a:srgbClr val="644F44"/>
    <a:srgbClr val="92CFD2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0345" autoAdjust="0"/>
  </p:normalViewPr>
  <p:slideViewPr>
    <p:cSldViewPr>
      <p:cViewPr varScale="1">
        <p:scale>
          <a:sx n="61" d="100"/>
          <a:sy n="61" d="100"/>
        </p:scale>
        <p:origin x="-82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94336409894269"/>
          <c:y val="2.5836918837451258E-2"/>
          <c:w val="0.80599921173536171"/>
          <c:h val="0.711240990643703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966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25-48EC-96B7-D35247E7A319}"/>
              </c:ext>
            </c:extLst>
          </c:dPt>
          <c:dPt>
            <c:idx val="1"/>
            <c:invertIfNegative val="0"/>
            <c:bubble3D val="0"/>
            <c:spPr>
              <a:solidFill>
                <a:srgbClr val="9966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25-48EC-96B7-D35247E7A319}"/>
              </c:ext>
            </c:extLst>
          </c:dPt>
          <c:dPt>
            <c:idx val="2"/>
            <c:invertIfNegative val="0"/>
            <c:bubble3D val="0"/>
            <c:spPr>
              <a:solidFill>
                <a:srgbClr val="9966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25-48EC-96B7-D35247E7A31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rPr>
                      <a:t>1364</a:t>
                    </a:r>
                    <a:endParaRPr lang="en-US" dirty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25-48EC-96B7-D35247E7A31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rPr>
                      <a:t>737</a:t>
                    </a:r>
                    <a:endParaRPr lang="en-US" dirty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25-48EC-96B7-D35247E7A31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4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Лечебный </c:v>
                </c:pt>
                <c:pt idx="1">
                  <c:v>Педиатрический</c:v>
                </c:pt>
                <c:pt idx="2">
                  <c:v>Стоматологический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1414</c:v>
                </c:pt>
                <c:pt idx="1">
                  <c:v>749</c:v>
                </c:pt>
                <c:pt idx="2">
                  <c:v>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25-48EC-96B7-D35247E7A3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внебюджет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rPr>
                      <a:t>237</a:t>
                    </a:r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025-48EC-96B7-D35247E7A31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rPr>
                      <a:t>71</a:t>
                    </a:r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FB1-4EF2-885E-43695C7069E4}"/>
                </c:ext>
              </c:extLst>
            </c:dLbl>
            <c:dLbl>
              <c:idx val="2"/>
              <c:layout>
                <c:manualLayout>
                  <c:x val="-4.4247782471862297E-3"/>
                  <c:y val="-1.7687934301958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FB1-4EF2-885E-43695C7069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Лечебный </c:v>
                </c:pt>
                <c:pt idx="1">
                  <c:v>Педиатрический</c:v>
                </c:pt>
                <c:pt idx="2">
                  <c:v>Стоматологический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265</c:v>
                </c:pt>
                <c:pt idx="1">
                  <c:v>64</c:v>
                </c:pt>
                <c:pt idx="2">
                  <c:v>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025-48EC-96B7-D35247E7A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88934400"/>
        <c:axId val="190005248"/>
        <c:axId val="0"/>
      </c:bar3DChart>
      <c:catAx>
        <c:axId val="188934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0005248"/>
        <c:crosses val="autoZero"/>
        <c:auto val="1"/>
        <c:lblAlgn val="ctr"/>
        <c:lblOffset val="100"/>
        <c:noMultiLvlLbl val="0"/>
      </c:catAx>
      <c:valAx>
        <c:axId val="190005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89344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6697131608549"/>
          <c:y val="5.2430494799261332E-2"/>
          <c:w val="0.80071123922009868"/>
          <c:h val="0.686942257217847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B6-4092-91D6-D6F51CB1C03C}"/>
              </c:ext>
            </c:extLst>
          </c:dPt>
          <c:dPt>
            <c:idx val="1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B6-4092-91D6-D6F51CB1C03C}"/>
              </c:ext>
            </c:extLst>
          </c:dPt>
          <c:dPt>
            <c:idx val="2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FB6-4092-91D6-D6F51CB1C03C}"/>
              </c:ext>
            </c:extLst>
          </c:dPt>
          <c:dLbls>
            <c:dLbl>
              <c:idx val="0"/>
              <c:layout>
                <c:manualLayout>
                  <c:x val="2.0467836257309982E-2"/>
                  <c:y val="-3.076923076923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B6-4092-91D6-D6F51CB1C03C}"/>
                </c:ext>
              </c:extLst>
            </c:dLbl>
            <c:dLbl>
              <c:idx val="1"/>
              <c:layout>
                <c:manualLayout>
                  <c:x val="-1.315789473684204E-2"/>
                  <c:y val="-3.1151225777628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B6-4092-91D6-D6F51CB1C03C}"/>
                </c:ext>
              </c:extLst>
            </c:dLbl>
            <c:dLbl>
              <c:idx val="2"/>
              <c:layout>
                <c:manualLayout>
                  <c:x val="-7.9364750458824282E-3"/>
                  <c:y val="-1.5002792204165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B6-4092-91D6-D6F51CB1C0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Анатомия</c:v>
                </c:pt>
                <c:pt idx="1">
                  <c:v>Биохимия</c:v>
                </c:pt>
                <c:pt idx="2">
                  <c:v>Гистология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3.3</c:v>
                </c:pt>
                <c:pt idx="1">
                  <c:v>3.5</c:v>
                </c:pt>
                <c:pt idx="2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B6-4092-91D6-D6F51CB1C0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7543859649122882E-2"/>
                  <c:y val="-2.0512820512820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DF-47FF-AA9C-84FBDA43193F}"/>
                </c:ext>
              </c:extLst>
            </c:dLbl>
            <c:dLbl>
              <c:idx val="1"/>
              <c:layout>
                <c:manualLayout>
                  <c:x val="3.8183572641655089E-2"/>
                  <c:y val="-2.528647510260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DF-47FF-AA9C-84FBDA43193F}"/>
                </c:ext>
              </c:extLst>
            </c:dLbl>
            <c:dLbl>
              <c:idx val="2"/>
              <c:layout>
                <c:manualLayout>
                  <c:x val="2.0467836257309982E-2"/>
                  <c:y val="-3.076923076923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DF-47FF-AA9C-84FBDA431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Анатомия</c:v>
                </c:pt>
                <c:pt idx="1">
                  <c:v>Биохимия</c:v>
                </c:pt>
                <c:pt idx="2">
                  <c:v>Гистология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3.3</c:v>
                </c:pt>
                <c:pt idx="1">
                  <c:v>3.5</c:v>
                </c:pt>
                <c:pt idx="2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B6-4092-91D6-D6F51CB1C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3255936"/>
        <c:axId val="243265920"/>
        <c:axId val="0"/>
      </c:bar3DChart>
      <c:catAx>
        <c:axId val="243255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3265920"/>
        <c:crosses val="autoZero"/>
        <c:auto val="1"/>
        <c:lblAlgn val="ctr"/>
        <c:lblOffset val="100"/>
        <c:noMultiLvlLbl val="0"/>
      </c:catAx>
      <c:valAx>
        <c:axId val="2432659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432559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64614237079569"/>
          <c:y val="3.7316087176950591E-2"/>
          <c:w val="0.89098194461777802"/>
          <c:h val="0.71745980343133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670-4FD7-9B0C-5A354652AD1C}"/>
              </c:ext>
            </c:extLst>
          </c:dPt>
          <c:dPt>
            <c:idx val="1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70-4FD7-9B0C-5A354652AD1C}"/>
              </c:ext>
            </c:extLst>
          </c:dPt>
          <c:dLbls>
            <c:dLbl>
              <c:idx val="0"/>
              <c:layout>
                <c:manualLayout>
                  <c:x val="2.8013269443420634E-2"/>
                  <c:y val="-3.9215693842769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70-4FD7-9B0C-5A354652AD1C}"/>
                </c:ext>
              </c:extLst>
            </c:dLbl>
            <c:dLbl>
              <c:idx val="1"/>
              <c:layout>
                <c:manualLayout>
                  <c:x val="5.4102993223408098E-3"/>
                  <c:y val="-5.3921575386697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70-4FD7-9B0C-5A354652AD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Гигиена</c:v>
                </c:pt>
                <c:pt idx="1">
                  <c:v>Топ.анатомия и ОПХ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67.2</c:v>
                </c:pt>
                <c:pt idx="1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70-4FD7-9B0C-5A354652AD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5C2A"/>
            </a:solidFill>
          </c:spPr>
          <c:invertIfNegative val="0"/>
          <c:dLbls>
            <c:dLbl>
              <c:idx val="0"/>
              <c:layout>
                <c:manualLayout>
                  <c:x val="8.9618444753229443E-2"/>
                  <c:y val="-1.835235773423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753-4EAD-B95E-E8DFB1327F10}"/>
                </c:ext>
              </c:extLst>
            </c:dLbl>
            <c:dLbl>
              <c:idx val="1"/>
              <c:layout>
                <c:manualLayout>
                  <c:x val="2.3590121636564793E-2"/>
                  <c:y val="-4.1666674707942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753-4EAD-B95E-E8DFB1327F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Гигиена</c:v>
                </c:pt>
                <c:pt idx="1">
                  <c:v>Топ.анатомия и ОПХ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62.8</c:v>
                </c:pt>
                <c:pt idx="1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70-4FD7-9B0C-5A354652A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805696"/>
        <c:axId val="145807232"/>
        <c:axId val="0"/>
      </c:bar3DChart>
      <c:catAx>
        <c:axId val="145805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5807232"/>
        <c:crosses val="autoZero"/>
        <c:auto val="1"/>
        <c:lblAlgn val="ctr"/>
        <c:lblOffset val="100"/>
        <c:noMultiLvlLbl val="0"/>
      </c:catAx>
      <c:valAx>
        <c:axId val="1458072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58056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69349664625254"/>
          <c:y val="3.2068526968026846E-2"/>
          <c:w val="0.72230650335374769"/>
          <c:h val="0.71745980343133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670-4FD7-9B0C-5A354652AD1C}"/>
              </c:ext>
            </c:extLst>
          </c:dPt>
          <c:dPt>
            <c:idx val="1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70-4FD7-9B0C-5A354652AD1C}"/>
              </c:ext>
            </c:extLst>
          </c:dPt>
          <c:dLbls>
            <c:dLbl>
              <c:idx val="0"/>
              <c:layout>
                <c:manualLayout>
                  <c:x val="3.1374622948250872E-3"/>
                  <c:y val="-3.921573983651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70-4FD7-9B0C-5A354652AD1C}"/>
                </c:ext>
              </c:extLst>
            </c:dLbl>
            <c:dLbl>
              <c:idx val="1"/>
              <c:layout>
                <c:manualLayout>
                  <c:x val="8.5688486700356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70-4FD7-9B0C-5A354652AD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Гигиена</c:v>
                </c:pt>
                <c:pt idx="1">
                  <c:v>Топ.анатомия и ОПХ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3.9</c:v>
                </c:pt>
                <c:pt idx="1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70-4FD7-9B0C-5A354652AD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1.52885180397226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753-4EAD-B95E-E8DFB1327F10}"/>
                </c:ext>
              </c:extLst>
            </c:dLbl>
            <c:dLbl>
              <c:idx val="1"/>
              <c:layout>
                <c:manualLayout>
                  <c:x val="5.3441062404512851E-2"/>
                  <c:y val="-2.4320533220424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753-4EAD-B95E-E8DFB1327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Гигиена</c:v>
                </c:pt>
                <c:pt idx="1">
                  <c:v>Топ.анатомия и ОПХ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3.8</c:v>
                </c:pt>
                <c:pt idx="1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70-4FD7-9B0C-5A354652A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202816"/>
        <c:axId val="147204352"/>
        <c:axId val="0"/>
      </c:bar3DChart>
      <c:catAx>
        <c:axId val="14720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7204352"/>
        <c:crosses val="autoZero"/>
        <c:auto val="1"/>
        <c:lblAlgn val="ctr"/>
        <c:lblOffset val="100"/>
        <c:noMultiLvlLbl val="0"/>
      </c:catAx>
      <c:valAx>
        <c:axId val="1472043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72028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033802024746946"/>
          <c:y val="2.9466134560115591E-2"/>
          <c:w val="0.68016899203389125"/>
          <c:h val="0.71745980343133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670-4FD7-9B0C-5A354652AD1C}"/>
              </c:ext>
            </c:extLst>
          </c:dPt>
          <c:dPt>
            <c:idx val="1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70-4FD7-9B0C-5A354652AD1C}"/>
              </c:ext>
            </c:extLst>
          </c:dPt>
          <c:dPt>
            <c:idx val="2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670-4FD7-9B0C-5A354652AD1C}"/>
              </c:ext>
            </c:extLst>
          </c:dPt>
          <c:dLbls>
            <c:dLbl>
              <c:idx val="0"/>
              <c:layout>
                <c:manualLayout>
                  <c:x val="3.8333947659417687E-2"/>
                  <c:y val="-4.6568636438288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70-4FD7-9B0C-5A354652AD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Медицина катастроф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70-4FD7-9B0C-5A354652AD1C}"/>
            </c:ext>
          </c:extLst>
        </c:ser>
        <c:ser>
          <c:idx val="1"/>
          <c:order val="1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598870056497071E-2"/>
                  <c:y val="-5.3773900470816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Медицина катастроф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243584"/>
        <c:axId val="172249472"/>
        <c:axId val="0"/>
      </c:bar3DChart>
      <c:catAx>
        <c:axId val="172243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2249472"/>
        <c:crosses val="autoZero"/>
        <c:auto val="1"/>
        <c:lblAlgn val="ctr"/>
        <c:lblOffset val="100"/>
        <c:noMultiLvlLbl val="0"/>
      </c:catAx>
      <c:valAx>
        <c:axId val="1722494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22435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20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797173790776153"/>
          <c:y val="8.9467553579166331E-2"/>
          <c:w val="0.56430625149129077"/>
          <c:h val="0.71745980343133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670-4FD7-9B0C-5A354652AD1C}"/>
              </c:ext>
            </c:extLst>
          </c:dPt>
          <c:dPt>
            <c:idx val="1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70-4FD7-9B0C-5A354652AD1C}"/>
              </c:ext>
            </c:extLst>
          </c:dPt>
          <c:dPt>
            <c:idx val="2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670-4FD7-9B0C-5A354652AD1C}"/>
              </c:ext>
            </c:extLst>
          </c:dPt>
          <c:dLbls>
            <c:dLbl>
              <c:idx val="0"/>
              <c:layout>
                <c:manualLayout>
                  <c:x val="3.8333947659417687E-2"/>
                  <c:y val="-4.6568636438288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70-4FD7-9B0C-5A354652AD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Медицина катастроф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70-4FD7-9B0C-5A354652AD1C}"/>
            </c:ext>
          </c:extLst>
        </c:ser>
        <c:ser>
          <c:idx val="1"/>
          <c:order val="1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523809523809521E-2"/>
                  <c:y val="-4.0983615374470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Медицина катастроф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164736"/>
        <c:axId val="230170624"/>
        <c:axId val="0"/>
      </c:bar3DChart>
      <c:catAx>
        <c:axId val="230164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0170624"/>
        <c:crosses val="autoZero"/>
        <c:auto val="1"/>
        <c:lblAlgn val="ctr"/>
        <c:lblOffset val="100"/>
        <c:noMultiLvlLbl val="0"/>
      </c:catAx>
      <c:valAx>
        <c:axId val="230170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01647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20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4614237079569"/>
          <c:y val="3.7316087176950591E-2"/>
          <c:w val="0.89098194461777802"/>
          <c:h val="0.71745980343133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E664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890577058149423E-4"/>
                  <c:y val="-1.9372511276923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70-4FD7-9B0C-5A354652AD1C}"/>
                </c:ext>
              </c:extLst>
            </c:dLbl>
            <c:dLbl>
              <c:idx val="1"/>
              <c:layout>
                <c:manualLayout>
                  <c:x val="-1.6300691286828587E-3"/>
                  <c:y val="-2.4274390147168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70-4FD7-9B0C-5A354652AD1C}"/>
                </c:ext>
              </c:extLst>
            </c:dLbl>
            <c:dLbl>
              <c:idx val="2"/>
              <c:layout>
                <c:manualLayout>
                  <c:x val="-6.9263613175114544E-3"/>
                  <c:y val="-3.6764726101648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670-4FD7-9B0C-5A354652AD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ОЗиЗ</c:v>
                </c:pt>
                <c:pt idx="1">
                  <c:v>Педиатрия</c:v>
                </c:pt>
                <c:pt idx="2">
                  <c:v>Психиатрия, мед.психология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74.7</c:v>
                </c:pt>
                <c:pt idx="1">
                  <c:v>87.5</c:v>
                </c:pt>
                <c:pt idx="2">
                  <c:v>84.3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70-4FD7-9B0C-5A354652AD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5C2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218208625138227E-2"/>
                  <c:y val="-3.1862751247250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03-4A7F-98E8-8C9BF44E0FF6}"/>
                </c:ext>
              </c:extLst>
            </c:dLbl>
            <c:dLbl>
              <c:idx val="1"/>
              <c:layout>
                <c:manualLayout>
                  <c:x val="2.3590121636564678E-2"/>
                  <c:y val="-2.941177038207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703-4A7F-98E8-8C9BF44E0FF6}"/>
                </c:ext>
              </c:extLst>
            </c:dLbl>
            <c:dLbl>
              <c:idx val="2"/>
              <c:layout>
                <c:manualLayout>
                  <c:x val="1.9166973829708701E-2"/>
                  <c:y val="-2.6960789516903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703-4A7F-98E8-8C9BF44E0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ОЗиЗ</c:v>
                </c:pt>
                <c:pt idx="1">
                  <c:v>Педиатрия</c:v>
                </c:pt>
                <c:pt idx="2">
                  <c:v>Психиатрия, мед.психология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74.5</c:v>
                </c:pt>
                <c:pt idx="1">
                  <c:v>87.9</c:v>
                </c:pt>
                <c:pt idx="2">
                  <c:v>81.099999999999994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70-4FD7-9B0C-5A354652A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8115200"/>
        <c:axId val="228116736"/>
        <c:axId val="0"/>
      </c:bar3DChart>
      <c:catAx>
        <c:axId val="228115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116736"/>
        <c:crosses val="autoZero"/>
        <c:auto val="1"/>
        <c:lblAlgn val="ctr"/>
        <c:lblOffset val="100"/>
        <c:noMultiLvlLbl val="0"/>
      </c:catAx>
      <c:valAx>
        <c:axId val="22811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115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392825896762936"/>
          <c:y val="0.11489138872950128"/>
          <c:w val="0.89098194461777802"/>
          <c:h val="0.47167376534374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E664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6078576115485566E-2"/>
                  <c:y val="-2.2058984215368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70-4FD7-9B0C-5A354652AD1C}"/>
                </c:ext>
              </c:extLst>
            </c:dLbl>
            <c:dLbl>
              <c:idx val="1"/>
              <c:layout>
                <c:manualLayout>
                  <c:x val="2.2334317585302487E-3"/>
                  <c:y val="-2.6960677189754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70-4FD7-9B0C-5A354652AD1C}"/>
                </c:ext>
              </c:extLst>
            </c:dLbl>
            <c:dLbl>
              <c:idx val="2"/>
              <c:layout>
                <c:manualLayout>
                  <c:x val="-4.1877187226596682E-3"/>
                  <c:y val="-2.982618985701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670-4FD7-9B0C-5A354652AD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ОЗиЗ</c:v>
                </c:pt>
                <c:pt idx="1">
                  <c:v>Педиатрия</c:v>
                </c:pt>
                <c:pt idx="2">
                  <c:v>Психиатрия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4.3</c:v>
                </c:pt>
                <c:pt idx="2">
                  <c:v>4.2300000000000004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70-4FD7-9B0C-5A354652AD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218208625138227E-2"/>
                  <c:y val="-3.1862751247250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03-4A7F-98E8-8C9BF44E0FF6}"/>
                </c:ext>
              </c:extLst>
            </c:dLbl>
            <c:dLbl>
              <c:idx val="1"/>
              <c:layout>
                <c:manualLayout>
                  <c:x val="2.3590121636564678E-2"/>
                  <c:y val="-2.941177038207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703-4A7F-98E8-8C9BF44E0FF6}"/>
                </c:ext>
              </c:extLst>
            </c:dLbl>
            <c:dLbl>
              <c:idx val="2"/>
              <c:layout>
                <c:manualLayout>
                  <c:x val="1.9166973829708701E-2"/>
                  <c:y val="-2.6960789516903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703-4A7F-98E8-8C9BF44E0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ОЗиЗ</c:v>
                </c:pt>
                <c:pt idx="1">
                  <c:v>Педиатрия</c:v>
                </c:pt>
                <c:pt idx="2">
                  <c:v>Психиатрия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4.3</c:v>
                </c:pt>
                <c:pt idx="2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70-4FD7-9B0C-5A354652A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30134144"/>
        <c:axId val="230135680"/>
        <c:axId val="0"/>
      </c:bar3DChart>
      <c:catAx>
        <c:axId val="230134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135680"/>
        <c:crosses val="autoZero"/>
        <c:auto val="1"/>
        <c:lblAlgn val="ctr"/>
        <c:lblOffset val="100"/>
        <c:noMultiLvlLbl val="0"/>
      </c:catAx>
      <c:valAx>
        <c:axId val="23013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134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033802024746946"/>
          <c:y val="2.9466134560115591E-2"/>
          <c:w val="0.68016899203389125"/>
          <c:h val="0.71745980343133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670-4FD7-9B0C-5A354652AD1C}"/>
              </c:ext>
            </c:extLst>
          </c:dPt>
          <c:dPt>
            <c:idx val="1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70-4FD7-9B0C-5A354652AD1C}"/>
              </c:ext>
            </c:extLst>
          </c:dPt>
          <c:dPt>
            <c:idx val="2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670-4FD7-9B0C-5A354652AD1C}"/>
              </c:ext>
            </c:extLst>
          </c:dPt>
          <c:dLbls>
            <c:dLbl>
              <c:idx val="0"/>
              <c:layout>
                <c:manualLayout>
                  <c:x val="3.8333947659417687E-2"/>
                  <c:y val="-4.6568636438288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70-4FD7-9B0C-5A354652AD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Практика по неотложным медицинским манипуляциям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70-4FD7-9B0C-5A354652A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648896"/>
        <c:axId val="125650432"/>
        <c:axId val="0"/>
      </c:bar3DChart>
      <c:catAx>
        <c:axId val="125648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5650432"/>
        <c:crosses val="autoZero"/>
        <c:auto val="1"/>
        <c:lblAlgn val="ctr"/>
        <c:lblOffset val="100"/>
        <c:noMultiLvlLbl val="0"/>
      </c:catAx>
      <c:valAx>
        <c:axId val="1256504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56488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20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797173790776153"/>
          <c:y val="8.9467553579166331E-2"/>
          <c:w val="0.56430625149129077"/>
          <c:h val="0.71745980343133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670-4FD7-9B0C-5A354652AD1C}"/>
              </c:ext>
            </c:extLst>
          </c:dPt>
          <c:dPt>
            <c:idx val="1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70-4FD7-9B0C-5A354652AD1C}"/>
              </c:ext>
            </c:extLst>
          </c:dPt>
          <c:dPt>
            <c:idx val="2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670-4FD7-9B0C-5A354652AD1C}"/>
              </c:ext>
            </c:extLst>
          </c:dPt>
          <c:dLbls>
            <c:dLbl>
              <c:idx val="0"/>
              <c:layout>
                <c:manualLayout>
                  <c:x val="3.8333947659417687E-2"/>
                  <c:y val="-4.6568636438288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70-4FD7-9B0C-5A354652AD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Практика по неотложным медицинским манипуляциям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70-4FD7-9B0C-5A354652A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304576"/>
        <c:axId val="145315712"/>
        <c:axId val="0"/>
      </c:bar3DChart>
      <c:catAx>
        <c:axId val="145304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5315712"/>
        <c:crosses val="autoZero"/>
        <c:auto val="1"/>
        <c:lblAlgn val="ctr"/>
        <c:lblOffset val="100"/>
        <c:noMultiLvlLbl val="0"/>
      </c:catAx>
      <c:valAx>
        <c:axId val="1453157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53045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20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825792609257176"/>
          <c:y val="2.5777075156057882E-2"/>
          <c:w val="0.77528704745240173"/>
          <c:h val="0.647994925634296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33F-4FD6-B46A-3DABB06D11B2}"/>
              </c:ext>
            </c:extLst>
          </c:dPt>
          <c:dPt>
            <c:idx val="1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3F-4FD6-B46A-3DABB06D11B2}"/>
              </c:ext>
            </c:extLst>
          </c:dPt>
          <c:dLbls>
            <c:dLbl>
              <c:idx val="0"/>
              <c:layout>
                <c:manualLayout>
                  <c:x val="-3.8417236779828751E-2"/>
                  <c:y val="-4.2253468316460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33F-4FD6-B46A-3DABB06D11B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580826986790586E-2"/>
                  <c:y val="-3.7260550764487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3F-4FD6-B46A-3DABB06D11B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Госпитальная хирургия,детская хирургия</c:v>
                </c:pt>
                <c:pt idx="1">
                  <c:v>Травматология, ортопедия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86.2</c:v>
                </c:pt>
                <c:pt idx="1">
                  <c:v>95.3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3F-4FD6-B46A-3DABB06D11B2}"/>
            </c:ext>
          </c:extLst>
        </c:ser>
        <c:ser>
          <c:idx val="1"/>
          <c:order val="1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6.5573770491803282E-2"/>
                  <c:y val="-3.115430143448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Госпитальная хирургия,детская хирургия</c:v>
                </c:pt>
                <c:pt idx="1">
                  <c:v>Травматология, ортопедия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87.7</c:v>
                </c:pt>
                <c:pt idx="1">
                  <c:v>91.3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638912"/>
        <c:axId val="229640448"/>
        <c:axId val="0"/>
      </c:bar3DChart>
      <c:catAx>
        <c:axId val="229638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9640448"/>
        <c:crosses val="autoZero"/>
        <c:auto val="1"/>
        <c:lblAlgn val="ctr"/>
        <c:lblOffset val="100"/>
        <c:noMultiLvlLbl val="0"/>
      </c:catAx>
      <c:valAx>
        <c:axId val="2296404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2296389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6 курс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90.2</c:v>
                </c:pt>
                <c:pt idx="1">
                  <c:v>87.7</c:v>
                </c:pt>
                <c:pt idx="2">
                  <c:v>98.2</c:v>
                </c:pt>
                <c:pt idx="3">
                  <c:v>94.1</c:v>
                </c:pt>
                <c:pt idx="4">
                  <c:v>99.6</c:v>
                </c:pt>
                <c:pt idx="5">
                  <c:v>93.2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BF-48C4-AD40-23B27A5A70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6 курс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69.099999999999994</c:v>
                </c:pt>
                <c:pt idx="1">
                  <c:v>78.8</c:v>
                </c:pt>
                <c:pt idx="2">
                  <c:v>94.2</c:v>
                </c:pt>
                <c:pt idx="3">
                  <c:v>96.1</c:v>
                </c:pt>
                <c:pt idx="4">
                  <c:v>90.3</c:v>
                </c:pt>
                <c:pt idx="5">
                  <c:v>98.1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F7-4E9D-ACBA-C934E2FEC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053376"/>
        <c:axId val="228865152"/>
      </c:barChart>
      <c:catAx>
        <c:axId val="19005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865152"/>
        <c:crosses val="autoZero"/>
        <c:auto val="1"/>
        <c:lblAlgn val="ctr"/>
        <c:lblOffset val="100"/>
        <c:noMultiLvlLbl val="0"/>
      </c:catAx>
      <c:valAx>
        <c:axId val="22886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05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3822166097162387"/>
          <c:y val="2.0958078891489724E-2"/>
          <c:w val="0.14116674094983411"/>
          <c:h val="6.1269258034499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163887602285009"/>
          <c:y val="6.4937975193528272E-2"/>
          <c:w val="0.72241341155884964"/>
          <c:h val="0.526818535922970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33F-4FD6-B46A-3DABB06D11B2}"/>
              </c:ext>
            </c:extLst>
          </c:dPt>
          <c:dPt>
            <c:idx val="1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3F-4FD6-B46A-3DABB06D11B2}"/>
              </c:ext>
            </c:extLst>
          </c:dPt>
          <c:dLbls>
            <c:dLbl>
              <c:idx val="0"/>
              <c:layout>
                <c:manualLayout>
                  <c:x val="2.1691973969631212E-2"/>
                  <c:y val="-4.2253521126760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33F-4FD6-B46A-3DABB06D11B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022154010409713E-2"/>
                  <c:y val="-2.8949654612542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3F-4FD6-B46A-3DABB06D11B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Госпитальная хирургия,детская хирургия</c:v>
                </c:pt>
                <c:pt idx="1">
                  <c:v>Травматология, ортопедия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4.3</c:v>
                </c:pt>
                <c:pt idx="1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3F-4FD6-B46A-3DABB06D11B2}"/>
            </c:ext>
          </c:extLst>
        </c:ser>
        <c:ser>
          <c:idx val="1"/>
          <c:order val="1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322033898304982E-2"/>
                  <c:y val="-3.2869394625120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847457627118647E-2"/>
                  <c:y val="-3.834762706264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Госпитальная хирургия,детская хирургия</c:v>
                </c:pt>
                <c:pt idx="1">
                  <c:v>Травматология, ортопедия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4.3</c:v>
                </c:pt>
                <c:pt idx="1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535744"/>
        <c:axId val="125537280"/>
        <c:axId val="0"/>
      </c:bar3DChart>
      <c:catAx>
        <c:axId val="125535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5537280"/>
        <c:crosses val="autoZero"/>
        <c:auto val="1"/>
        <c:lblAlgn val="ctr"/>
        <c:lblOffset val="100"/>
        <c:noMultiLvlLbl val="0"/>
      </c:catAx>
      <c:valAx>
        <c:axId val="125537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55357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60174249052209"/>
          <c:y val="5.3800396563119628E-2"/>
          <c:w val="0.81725010936132958"/>
          <c:h val="0.7012428766959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8A6-46D3-BA67-E70F7AF6C356}"/>
              </c:ext>
            </c:extLst>
          </c:dPt>
          <c:dPt>
            <c:idx val="1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A6-46D3-BA67-E70F7AF6C356}"/>
              </c:ext>
            </c:extLst>
          </c:dPt>
          <c:dLbls>
            <c:dLbl>
              <c:idx val="0"/>
              <c:layout>
                <c:manualLayout>
                  <c:x val="1.6369047619047606E-2"/>
                  <c:y val="-3.9682539682539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8A6-46D3-BA67-E70F7AF6C356}"/>
                </c:ext>
              </c:extLst>
            </c:dLbl>
            <c:dLbl>
              <c:idx val="1"/>
              <c:layout>
                <c:manualLayout>
                  <c:x val="3.125E-2"/>
                  <c:y val="-4.761904761904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A6-46D3-BA67-E70F7AF6C3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Учебная практика</c:v>
                </c:pt>
                <c:pt idx="1">
                  <c:v>Химия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</c:v>
                </c:pt>
                <c:pt idx="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A6-46D3-BA67-E70F7AF6C3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5C2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9761904761904712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328-471C-8D51-AC8888C760E1}"/>
                </c:ext>
              </c:extLst>
            </c:dLbl>
            <c:dLbl>
              <c:idx val="1"/>
              <c:layout>
                <c:manualLayout>
                  <c:x val="3.5714285714285823E-2"/>
                  <c:y val="-4.761904761904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328-471C-8D51-AC8888C760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Учебная практика</c:v>
                </c:pt>
                <c:pt idx="1">
                  <c:v>Химия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A6-46D3-BA67-E70F7AF6C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9744000"/>
        <c:axId val="249753984"/>
        <c:axId val="0"/>
      </c:bar3DChart>
      <c:catAx>
        <c:axId val="249744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9753984"/>
        <c:crosses val="autoZero"/>
        <c:auto val="1"/>
        <c:lblAlgn val="ctr"/>
        <c:lblOffset val="100"/>
        <c:noMultiLvlLbl val="0"/>
      </c:catAx>
      <c:valAx>
        <c:axId val="2497539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497440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442792865177571"/>
          <c:y val="0.12562127443864812"/>
          <c:w val="0.75836118699448285"/>
          <c:h val="0.638630419198013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287341923168699E-2"/>
                  <c:y val="-1.6290693926417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8A6-46D3-BA67-E70F7AF6C356}"/>
                </c:ext>
              </c:extLst>
            </c:dLbl>
            <c:dLbl>
              <c:idx val="1"/>
              <c:layout>
                <c:manualLayout>
                  <c:x val="3.125E-2"/>
                  <c:y val="-4.761904761904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A6-46D3-BA67-E70F7AF6C3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Учебная практика</c:v>
                </c:pt>
                <c:pt idx="1">
                  <c:v>Химия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A6-46D3-BA67-E70F7AF6C3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727272727272728E-2"/>
                  <c:y val="-1.6666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EA-4C10-ABEC-58E07B67C0AF}"/>
                </c:ext>
              </c:extLst>
            </c:dLbl>
            <c:dLbl>
              <c:idx val="1"/>
              <c:layout>
                <c:manualLayout>
                  <c:x val="8.7121212121212141E-2"/>
                  <c:y val="-2.9239766081871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751-47F6-A0A8-5AF2B8196E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Учебная практика</c:v>
                </c:pt>
                <c:pt idx="1">
                  <c:v>Химия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51-47F6-A0A8-5AF2B8196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0611200"/>
        <c:axId val="250612736"/>
        <c:axId val="0"/>
      </c:bar3DChart>
      <c:catAx>
        <c:axId val="250611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0612736"/>
        <c:crosses val="autoZero"/>
        <c:auto val="1"/>
        <c:lblAlgn val="ctr"/>
        <c:lblOffset val="100"/>
        <c:noMultiLvlLbl val="0"/>
      </c:catAx>
      <c:valAx>
        <c:axId val="2506127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506112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88492171237225"/>
          <c:y val="4.3361581920903981E-2"/>
          <c:w val="0.78750588288532886"/>
          <c:h val="0.628799768672983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E664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204814915376959E-2"/>
                  <c:y val="-2.5379687708527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421-471E-8F2A-3E3948EA7A35}"/>
                </c:ext>
              </c:extLst>
            </c:dLbl>
            <c:dLbl>
              <c:idx val="1"/>
              <c:layout>
                <c:manualLayout>
                  <c:x val="-1.9017784414879123E-2"/>
                  <c:y val="-1.1917345077628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421-471E-8F2A-3E3948EA7A35}"/>
                </c:ext>
              </c:extLst>
            </c:dLbl>
            <c:dLbl>
              <c:idx val="2"/>
              <c:layout>
                <c:manualLayout>
                  <c:x val="-1.4629151959453345E-2"/>
                  <c:y val="-3.689977312158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421-471E-8F2A-3E3948EA7A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Анатомия</c:v>
                </c:pt>
                <c:pt idx="1">
                  <c:v>Гистология,эмб-я,цит-я</c:v>
                </c:pt>
                <c:pt idx="2">
                  <c:v>Философия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48.1</c:v>
                </c:pt>
                <c:pt idx="2">
                  <c:v>48.4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AB-449F-9200-07AEFA33BB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5C2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8181818181818226E-2"/>
                  <c:y val="-3.64583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421-471E-8F2A-3E3948EA7A35}"/>
                </c:ext>
              </c:extLst>
            </c:dLbl>
            <c:dLbl>
              <c:idx val="1"/>
              <c:layout>
                <c:manualLayout>
                  <c:x val="1.2539596343560503E-3"/>
                  <c:y val="-2.8866497620000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421-471E-8F2A-3E3948EA7A35}"/>
                </c:ext>
              </c:extLst>
            </c:dLbl>
            <c:dLbl>
              <c:idx val="2"/>
              <c:layout>
                <c:manualLayout>
                  <c:x val="2.4242424242424229E-2"/>
                  <c:y val="-2.0833333333333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421-471E-8F2A-3E3948EA7A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Анатомия</c:v>
                </c:pt>
                <c:pt idx="1">
                  <c:v>Гистология,эмб-я,цит-я</c:v>
                </c:pt>
                <c:pt idx="2">
                  <c:v>Философия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</c:v>
                </c:pt>
                <c:pt idx="1">
                  <c:v>40.9</c:v>
                </c:pt>
                <c:pt idx="2">
                  <c:v>60.6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AB-449F-9200-07AEFA33B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9917440"/>
        <c:axId val="249918976"/>
        <c:axId val="0"/>
      </c:bar3DChart>
      <c:catAx>
        <c:axId val="249917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9918976"/>
        <c:crosses val="autoZero"/>
        <c:auto val="1"/>
        <c:lblAlgn val="ctr"/>
        <c:lblOffset val="100"/>
        <c:noMultiLvlLbl val="0"/>
      </c:catAx>
      <c:valAx>
        <c:axId val="249918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499174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922867454068242"/>
          <c:y val="2.6307189542483664E-2"/>
          <c:w val="0.75660475132916205"/>
          <c:h val="0.50390561473933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8182414698162736E-3"/>
                  <c:y val="-2.1508457276173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421-471E-8F2A-3E3948EA7A35}"/>
                </c:ext>
              </c:extLst>
            </c:dLbl>
            <c:dLbl>
              <c:idx val="1"/>
              <c:layout>
                <c:manualLayout>
                  <c:x val="-3.7121062992125989E-2"/>
                  <c:y val="-1.060950714494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421-471E-8F2A-3E3948EA7A35}"/>
                </c:ext>
              </c:extLst>
            </c:dLbl>
            <c:dLbl>
              <c:idx val="2"/>
              <c:layout>
                <c:manualLayout>
                  <c:x val="-1.0605971128608926E-2"/>
                  <c:y val="-3.1249878487411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421-471E-8F2A-3E3948EA7A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Анатомия</c:v>
                </c:pt>
                <c:pt idx="1">
                  <c:v>Гистология,эмб-я,цит-я</c:v>
                </c:pt>
                <c:pt idx="2">
                  <c:v>Философия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3.2</c:v>
                </c:pt>
                <c:pt idx="1">
                  <c:v>3.7</c:v>
                </c:pt>
                <c:pt idx="2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AB-449F-9200-07AEFA33BB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8333333333333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B4D-4BD9-94E6-F07D4D76284D}"/>
                </c:ext>
              </c:extLst>
            </c:dLbl>
            <c:dLbl>
              <c:idx val="2"/>
              <c:layout>
                <c:manualLayout>
                  <c:x val="3.3333333333333333E-2"/>
                  <c:y val="1.5117038941560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4D-4BD9-94E6-F07D4D7628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Анатомия</c:v>
                </c:pt>
                <c:pt idx="1">
                  <c:v>Гистология,эмб-я,цит-я</c:v>
                </c:pt>
                <c:pt idx="2">
                  <c:v>Философия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3.1</c:v>
                </c:pt>
                <c:pt idx="1">
                  <c:v>3.2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4D-4BD9-94E6-F07D4D762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0082816"/>
        <c:axId val="250084352"/>
        <c:axId val="0"/>
      </c:bar3DChart>
      <c:catAx>
        <c:axId val="25008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0084352"/>
        <c:crosses val="autoZero"/>
        <c:auto val="1"/>
        <c:lblAlgn val="ctr"/>
        <c:lblOffset val="100"/>
        <c:noMultiLvlLbl val="0"/>
      </c:catAx>
      <c:valAx>
        <c:axId val="2500843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500828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38491021955563"/>
          <c:y val="4.2475125282619465E-2"/>
          <c:w val="0.81761508978044406"/>
          <c:h val="0.662697135684128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E664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1065579830690181E-2"/>
                  <c:y val="-2.8044824475065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69-4591-B8CF-7EB7B0A84D14}"/>
                </c:ext>
              </c:extLst>
            </c:dLbl>
            <c:dLbl>
              <c:idx val="1"/>
              <c:layout>
                <c:manualLayout>
                  <c:x val="-1.3125207940556726E-2"/>
                  <c:y val="-2.572116961942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469-4591-B8CF-7EB7B0A84D14}"/>
                </c:ext>
              </c:extLst>
            </c:dLbl>
            <c:dLbl>
              <c:idx val="2"/>
              <c:layout>
                <c:manualLayout>
                  <c:x val="-6.7768289527189397E-3"/>
                  <c:y val="-3.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469-4591-B8CF-7EB7B0A84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Общая хирургия</c:v>
                </c:pt>
                <c:pt idx="1">
                  <c:v>ПВБ</c:v>
                </c:pt>
                <c:pt idx="2">
                  <c:v>Топ.анатомия и ОПХ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70.3</c:v>
                </c:pt>
                <c:pt idx="1">
                  <c:v>66.599999999999994</c:v>
                </c:pt>
                <c:pt idx="2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DE-4ADA-89DC-34CF130520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5C2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4027392702672778E-2"/>
                  <c:y val="-2.03124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469-4591-B8CF-7EB7B0A84D14}"/>
                </c:ext>
              </c:extLst>
            </c:dLbl>
            <c:dLbl>
              <c:idx val="1"/>
              <c:layout>
                <c:manualLayout>
                  <c:x val="2.6086956521739209E-2"/>
                  <c:y val="-2.307692307692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469-4591-B8CF-7EB7B0A84D14}"/>
                </c:ext>
              </c:extLst>
            </c:dLbl>
            <c:dLbl>
              <c:idx val="2"/>
              <c:layout>
                <c:manualLayout>
                  <c:x val="2.3188405797101339E-2"/>
                  <c:y val="-2.3076923076923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469-4591-B8CF-7EB7B0A84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Общая хирургия</c:v>
                </c:pt>
                <c:pt idx="1">
                  <c:v>ПВБ</c:v>
                </c:pt>
                <c:pt idx="2">
                  <c:v>Топ.анатомия и ОПХ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64.2</c:v>
                </c:pt>
                <c:pt idx="1">
                  <c:v>54.3</c:v>
                </c:pt>
                <c:pt idx="2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DE-4ADA-89DC-34CF13052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0395648"/>
        <c:axId val="250483456"/>
        <c:axId val="0"/>
      </c:bar3DChart>
      <c:catAx>
        <c:axId val="250395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0483456"/>
        <c:crosses val="autoZero"/>
        <c:auto val="1"/>
        <c:lblAlgn val="ctr"/>
        <c:lblOffset val="100"/>
        <c:noMultiLvlLbl val="0"/>
      </c:catAx>
      <c:valAx>
        <c:axId val="2504834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503956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141263592051"/>
          <c:y val="3.2068460192475945E-2"/>
          <c:w val="0.71091957255343108"/>
          <c:h val="0.545067585301836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2825996182295402E-2"/>
                  <c:y val="-3.846141732283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69-4591-B8CF-7EB7B0A84D14}"/>
                </c:ext>
              </c:extLst>
            </c:dLbl>
            <c:dLbl>
              <c:idx val="1"/>
              <c:layout>
                <c:manualLayout>
                  <c:x val="-3.1850990217131954E-2"/>
                  <c:y val="2.8204724409448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469-4591-B8CF-7EB7B0A84D14}"/>
                </c:ext>
              </c:extLst>
            </c:dLbl>
            <c:dLbl>
              <c:idx val="2"/>
              <c:layout>
                <c:manualLayout>
                  <c:x val="-1.5579813886900499E-2"/>
                  <c:y val="-1.9999999999999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469-4591-B8CF-7EB7B0A84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Общая хирургия</c:v>
                </c:pt>
                <c:pt idx="1">
                  <c:v>ПВБ</c:v>
                </c:pt>
                <c:pt idx="2">
                  <c:v>Топ.анатомия и ОПХ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3.9</c:v>
                </c:pt>
                <c:pt idx="1">
                  <c:v>3.9</c:v>
                </c:pt>
                <c:pt idx="2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DE-4ADA-89DC-34CF130520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Общая хирургия</c:v>
                </c:pt>
                <c:pt idx="1">
                  <c:v>ПВБ</c:v>
                </c:pt>
                <c:pt idx="2">
                  <c:v>Топ.анатомия и ОПХ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3.8</c:v>
                </c:pt>
                <c:pt idx="1">
                  <c:v>3.7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6F-4A73-8A02-17B0C4D2E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254656"/>
        <c:axId val="251256192"/>
        <c:axId val="0"/>
      </c:bar3DChart>
      <c:catAx>
        <c:axId val="251254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1256192"/>
        <c:crosses val="autoZero"/>
        <c:auto val="1"/>
        <c:lblAlgn val="ctr"/>
        <c:lblOffset val="100"/>
        <c:noMultiLvlLbl val="0"/>
      </c:catAx>
      <c:valAx>
        <c:axId val="251256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512546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88433945756784"/>
          <c:y val="9.7403815345006126E-2"/>
          <c:w val="0.89831637748821158"/>
          <c:h val="0.595767817484352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E664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2500000000000001E-2"/>
                  <c:y val="-2.2058823529411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01-4B91-8649-347E60E5FAAB}"/>
                </c:ext>
              </c:extLst>
            </c:dLbl>
            <c:dLbl>
              <c:idx val="1"/>
              <c:layout>
                <c:manualLayout>
                  <c:x val="1.1111111111111061E-2"/>
                  <c:y val="-2.9411764705882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301-4B91-8649-347E60E5FAAB}"/>
                </c:ext>
              </c:extLst>
            </c:dLbl>
            <c:dLbl>
              <c:idx val="2"/>
              <c:layout>
                <c:manualLayout>
                  <c:x val="6.9444444444444579E-3"/>
                  <c:y val="-2.4509803921568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301-4B91-8649-347E60E5FAAB}"/>
                </c:ext>
              </c:extLst>
            </c:dLbl>
            <c:dLbl>
              <c:idx val="3"/>
              <c:layout>
                <c:manualLayout>
                  <c:x val="1.8055555555555481E-2"/>
                  <c:y val="-1.7156862745098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01-4B91-8649-347E60E5F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Факультетская терапия</c:v>
                </c:pt>
                <c:pt idx="1">
                  <c:v>Клиническая фармакология (ДЗ)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DE-4ADA-89DC-34CF130520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5C2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3696581196581173E-2"/>
                  <c:y val="-1.9607866180906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01-4B91-8649-347E60E5FAAB}"/>
                </c:ext>
              </c:extLst>
            </c:dLbl>
            <c:dLbl>
              <c:idx val="1"/>
              <c:layout>
                <c:manualLayout>
                  <c:x val="2.6495726495726499E-2"/>
                  <c:y val="-1.9607866180906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01-4B91-8649-347E60E5FAAB}"/>
                </c:ext>
              </c:extLst>
            </c:dLbl>
            <c:dLbl>
              <c:idx val="2"/>
              <c:layout>
                <c:manualLayout>
                  <c:x val="3.514957264957265E-2"/>
                  <c:y val="-1.6900732557684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301-4B91-8649-347E60E5FAAB}"/>
                </c:ext>
              </c:extLst>
            </c:dLbl>
            <c:dLbl>
              <c:idx val="3"/>
              <c:layout>
                <c:manualLayout>
                  <c:x val="4.3803418803418814E-2"/>
                  <c:y val="-1.7010616210287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01-4B91-8649-347E60E5F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Факультетская терапия</c:v>
                </c:pt>
                <c:pt idx="1">
                  <c:v>Клиническая фармакология (ДЗ)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88.1</c:v>
                </c:pt>
                <c:pt idx="1">
                  <c:v>81.2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DE-4ADA-89DC-34CF13052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091968"/>
        <c:axId val="139093504"/>
        <c:axId val="0"/>
      </c:bar3DChart>
      <c:catAx>
        <c:axId val="139091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093504"/>
        <c:crosses val="autoZero"/>
        <c:auto val="1"/>
        <c:lblAlgn val="ctr"/>
        <c:lblOffset val="100"/>
        <c:noMultiLvlLbl val="0"/>
      </c:catAx>
      <c:valAx>
        <c:axId val="1390935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90919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52334737227617"/>
          <c:y val="4.3725743298481105E-2"/>
          <c:w val="0.80247665262772383"/>
          <c:h val="0.671288549868766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8796923640358923E-3"/>
                  <c:y val="-2.205876051207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01-4B91-8649-347E60E5FAAB}"/>
                </c:ext>
              </c:extLst>
            </c:dLbl>
            <c:dLbl>
              <c:idx val="1"/>
              <c:layout>
                <c:manualLayout>
                  <c:x val="-2.3772508087651835E-2"/>
                  <c:y val="-2.2009748781402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301-4B91-8649-347E60E5FAAB}"/>
                </c:ext>
              </c:extLst>
            </c:dLbl>
            <c:dLbl>
              <c:idx val="2"/>
              <c:layout>
                <c:manualLayout>
                  <c:x val="-2.0187389367026794E-2"/>
                  <c:y val="-1.0904708340028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301-4B91-8649-347E60E5FAAB}"/>
                </c:ext>
              </c:extLst>
            </c:dLbl>
            <c:dLbl>
              <c:idx val="3"/>
              <c:layout>
                <c:manualLayout>
                  <c:x val="-1.6828114508942199E-2"/>
                  <c:y val="-1.49981252343457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01-4B91-8649-347E60E5F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Факультетская терапия</c:v>
                </c:pt>
                <c:pt idx="1">
                  <c:v>Клиническая фармакология (ДЗ)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DE-4ADA-89DC-34CF130520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3255813953488372E-2"/>
                  <c:y val="-1.700680272108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B2-4CF6-A429-D719BC522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Факультетская терапия</c:v>
                </c:pt>
                <c:pt idx="1">
                  <c:v>Клиническая фармакология (ДЗ)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B2-4CF6-A429-D719BC522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242880"/>
        <c:axId val="139388032"/>
        <c:axId val="0"/>
      </c:bar3DChart>
      <c:catAx>
        <c:axId val="1392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388032"/>
        <c:crosses val="autoZero"/>
        <c:auto val="1"/>
        <c:lblAlgn val="ctr"/>
        <c:lblOffset val="100"/>
        <c:noMultiLvlLbl val="0"/>
      </c:catAx>
      <c:valAx>
        <c:axId val="1393880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92428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88433945756784"/>
          <c:y val="9.7403815345006126E-2"/>
          <c:w val="0.89831637748821158"/>
          <c:h val="0.595767817484352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E664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2500000000000001E-2"/>
                  <c:y val="-2.2058823529411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01-4B91-8649-347E60E5FAAB}"/>
                </c:ext>
              </c:extLst>
            </c:dLbl>
            <c:dLbl>
              <c:idx val="1"/>
              <c:layout>
                <c:manualLayout>
                  <c:x val="1.1111111111111061E-2"/>
                  <c:y val="-2.9411764705882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301-4B91-8649-347E60E5FAAB}"/>
                </c:ext>
              </c:extLst>
            </c:dLbl>
            <c:dLbl>
              <c:idx val="2"/>
              <c:layout>
                <c:manualLayout>
                  <c:x val="6.9444444444444579E-3"/>
                  <c:y val="-2.4509803921568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301-4B91-8649-347E60E5FAAB}"/>
                </c:ext>
              </c:extLst>
            </c:dLbl>
            <c:dLbl>
              <c:idx val="3"/>
              <c:layout>
                <c:manualLayout>
                  <c:x val="1.8055555555555481E-2"/>
                  <c:y val="-1.7156862745098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01-4B91-8649-347E60E5F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Госпитальная терапия</c:v>
                </c:pt>
                <c:pt idx="1">
                  <c:v>ОЗиЗ,ЭЗ</c:v>
                </c:pt>
                <c:pt idx="2">
                  <c:v>Хир.болезни,   урология</c:v>
                </c:pt>
                <c:pt idx="3">
                  <c:v>Инфекционные болезни (ДЗ)</c:v>
                </c:pt>
                <c:pt idx="4">
                  <c:v>Помощник врача акушер-гинеколога (ЦПН)</c:v>
                </c:pt>
                <c:pt idx="5">
                  <c:v>Помощник врача акушер-гинеколога (стационар)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93.3</c:v>
                </c:pt>
                <c:pt idx="1">
                  <c:v>60.2</c:v>
                </c:pt>
                <c:pt idx="2">
                  <c:v>70.599999999999994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DE-4ADA-89DC-34CF130520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5C2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3696581196581173E-2"/>
                  <c:y val="-1.9607866180906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01-4B91-8649-347E60E5FAAB}"/>
                </c:ext>
              </c:extLst>
            </c:dLbl>
            <c:dLbl>
              <c:idx val="1"/>
              <c:layout>
                <c:manualLayout>
                  <c:x val="2.6495726495726499E-2"/>
                  <c:y val="-1.9607866180906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01-4B91-8649-347E60E5FAAB}"/>
                </c:ext>
              </c:extLst>
            </c:dLbl>
            <c:dLbl>
              <c:idx val="2"/>
              <c:layout>
                <c:manualLayout>
                  <c:x val="3.514957264957265E-2"/>
                  <c:y val="-1.6900732557684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301-4B91-8649-347E60E5FAAB}"/>
                </c:ext>
              </c:extLst>
            </c:dLbl>
            <c:dLbl>
              <c:idx val="3"/>
              <c:layout>
                <c:manualLayout>
                  <c:x val="4.3803418803418814E-2"/>
                  <c:y val="-1.7010616210287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01-4B91-8649-347E60E5F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Госпитальная терапия</c:v>
                </c:pt>
                <c:pt idx="1">
                  <c:v>ОЗиЗ,ЭЗ</c:v>
                </c:pt>
                <c:pt idx="2">
                  <c:v>Хир.болезни,   урология</c:v>
                </c:pt>
                <c:pt idx="3">
                  <c:v>Инфекционные болезни (ДЗ)</c:v>
                </c:pt>
                <c:pt idx="4">
                  <c:v>Помощник врача акушер-гинеколога (ЦПН)</c:v>
                </c:pt>
                <c:pt idx="5">
                  <c:v>Помощник врача акушер-гинеколога (стационар)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86.1</c:v>
                </c:pt>
                <c:pt idx="1">
                  <c:v>62.1</c:v>
                </c:pt>
                <c:pt idx="2">
                  <c:v>72.900000000000006</c:v>
                </c:pt>
                <c:pt idx="3">
                  <c:v>84.7</c:v>
                </c:pt>
                <c:pt idx="4">
                  <c:v>45.2</c:v>
                </c:pt>
                <c:pt idx="5">
                  <c:v>54.8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DE-4ADA-89DC-34CF13052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921152"/>
        <c:axId val="251922688"/>
        <c:axId val="0"/>
      </c:bar3DChart>
      <c:catAx>
        <c:axId val="251921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1922688"/>
        <c:crosses val="autoZero"/>
        <c:auto val="1"/>
        <c:lblAlgn val="ctr"/>
        <c:lblOffset val="100"/>
        <c:noMultiLvlLbl val="0"/>
      </c:catAx>
      <c:valAx>
        <c:axId val="2519226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519211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18841555062022E-2"/>
          <c:y val="4.9965234025641875E-2"/>
          <c:w val="0.91228514704892649"/>
          <c:h val="0.84475237199308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E664A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aseline="0" smtClean="0"/>
                      <a:t>84,8 %</a:t>
                    </a:r>
                    <a:endParaRPr lang="en-US" sz="1200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1EF-4F01-A639-5E65A479B21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48,8%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1EF-4F01-A639-5E65A479B211}"/>
                </c:ext>
              </c:extLst>
            </c:dLbl>
            <c:dLbl>
              <c:idx val="2"/>
              <c:layout>
                <c:manualLayout>
                  <c:x val="-1.254480286738351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1EF-4F01-A639-5E65A479B21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85,7%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1EF-4F01-A639-5E65A479B211}"/>
                </c:ext>
              </c:extLst>
            </c:dLbl>
            <c:dLbl>
              <c:idx val="4"/>
              <c:layout>
                <c:manualLayout>
                  <c:x val="-1.4336917562724146E-2"/>
                  <c:y val="-1.36054421768707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1EF-4F01-A639-5E65A479B21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1EF-4F01-A639-5E65A479B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6 курс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81.5</c:v>
                </c:pt>
                <c:pt idx="1">
                  <c:v>85.1</c:v>
                </c:pt>
                <c:pt idx="2">
                  <c:v>90.5</c:v>
                </c:pt>
                <c:pt idx="3">
                  <c:v>80.3</c:v>
                </c:pt>
                <c:pt idx="4">
                  <c:v>95.2</c:v>
                </c:pt>
                <c:pt idx="5">
                  <c:v>91.4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1EF-4F01-A639-5E65A479B2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6 курс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84.3</c:v>
                </c:pt>
                <c:pt idx="1">
                  <c:v>81.400000000000006</c:v>
                </c:pt>
                <c:pt idx="2">
                  <c:v>92.4</c:v>
                </c:pt>
                <c:pt idx="3">
                  <c:v>91.4</c:v>
                </c:pt>
                <c:pt idx="4">
                  <c:v>84.3</c:v>
                </c:pt>
                <c:pt idx="5">
                  <c:v>91.6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BA-4CB3-A707-14A1D9D8B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892672"/>
        <c:axId val="228894208"/>
      </c:barChart>
      <c:catAx>
        <c:axId val="22889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8894208"/>
        <c:crosses val="autoZero"/>
        <c:auto val="1"/>
        <c:lblAlgn val="ctr"/>
        <c:lblOffset val="100"/>
        <c:noMultiLvlLbl val="0"/>
      </c:catAx>
      <c:valAx>
        <c:axId val="228894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889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52334737227617"/>
          <c:y val="4.3725743298481105E-2"/>
          <c:w val="0.80247665262772383"/>
          <c:h val="0.671288549868766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8796923640358923E-3"/>
                  <c:y val="-2.205876051207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01-4B91-8649-347E60E5FAAB}"/>
                </c:ext>
              </c:extLst>
            </c:dLbl>
            <c:dLbl>
              <c:idx val="1"/>
              <c:layout>
                <c:manualLayout>
                  <c:x val="-2.3772508087651835E-2"/>
                  <c:y val="-2.2009748781402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301-4B91-8649-347E60E5FAAB}"/>
                </c:ext>
              </c:extLst>
            </c:dLbl>
            <c:dLbl>
              <c:idx val="2"/>
              <c:layout>
                <c:manualLayout>
                  <c:x val="-2.0187389367026794E-2"/>
                  <c:y val="-1.0904708340028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301-4B91-8649-347E60E5FAAB}"/>
                </c:ext>
              </c:extLst>
            </c:dLbl>
            <c:dLbl>
              <c:idx val="3"/>
              <c:layout>
                <c:manualLayout>
                  <c:x val="-1.6828114508942199E-2"/>
                  <c:y val="-1.49981252343457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01-4B91-8649-347E60E5F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Госпитальная терапия</c:v>
                </c:pt>
                <c:pt idx="1">
                  <c:v>ОЗиЗ,ЭЗ</c:v>
                </c:pt>
                <c:pt idx="2">
                  <c:v>Хир.болезни,   урология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4.0999999999999996</c:v>
                </c:pt>
                <c:pt idx="2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DE-4ADA-89DC-34CF130520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3255813953488372E-2"/>
                  <c:y val="-1.700680272108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B2-4CF6-A429-D719BC522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Госпитальная терапия</c:v>
                </c:pt>
                <c:pt idx="1">
                  <c:v>ОЗиЗ,ЭЗ</c:v>
                </c:pt>
                <c:pt idx="2">
                  <c:v>Хир.болезни,   урология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4.5</c:v>
                </c:pt>
                <c:pt idx="1">
                  <c:v>3.8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B2-4CF6-A429-D719BC522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978112"/>
        <c:axId val="251979648"/>
        <c:axId val="0"/>
      </c:bar3DChart>
      <c:catAx>
        <c:axId val="251978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1979648"/>
        <c:crosses val="autoZero"/>
        <c:auto val="1"/>
        <c:lblAlgn val="ctr"/>
        <c:lblOffset val="100"/>
        <c:noMultiLvlLbl val="0"/>
      </c:catAx>
      <c:valAx>
        <c:axId val="2519796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519781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52347623213765"/>
          <c:y val="3.4848957559550336E-2"/>
          <c:w val="0.80247665262772383"/>
          <c:h val="0.671288549868766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8796923640358923E-3"/>
                  <c:y val="-2.205876051207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01-4B91-8649-347E60E5FAAB}"/>
                </c:ext>
              </c:extLst>
            </c:dLbl>
            <c:dLbl>
              <c:idx val="1"/>
              <c:layout>
                <c:manualLayout>
                  <c:x val="-2.3772508087651835E-2"/>
                  <c:y val="-2.2009748781402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301-4B91-8649-347E60E5FAAB}"/>
                </c:ext>
              </c:extLst>
            </c:dLbl>
            <c:dLbl>
              <c:idx val="2"/>
              <c:layout>
                <c:manualLayout>
                  <c:x val="-2.0187389367026794E-2"/>
                  <c:y val="-1.0904708340028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301-4B91-8649-347E60E5FAAB}"/>
                </c:ext>
              </c:extLst>
            </c:dLbl>
            <c:dLbl>
              <c:idx val="3"/>
              <c:layout>
                <c:manualLayout>
                  <c:x val="-1.6828114508942199E-2"/>
                  <c:y val="-1.49981252343457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01-4B91-8649-347E60E5F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Госпитальная терапия</c:v>
                </c:pt>
                <c:pt idx="1">
                  <c:v>ОЗиЗ,ЭЗ</c:v>
                </c:pt>
                <c:pt idx="2">
                  <c:v>Хир.болезни,   урология</c:v>
                </c:pt>
                <c:pt idx="3">
                  <c:v>Инфекционные болезни (ДЗ)</c:v>
                </c:pt>
                <c:pt idx="4">
                  <c:v>Помощник врача акушер-гинеколога (ЦПН)</c:v>
                </c:pt>
                <c:pt idx="5">
                  <c:v>Помощник врача акушер-гинеколога (стационар)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4.5</c:v>
                </c:pt>
                <c:pt idx="1">
                  <c:v>3.8</c:v>
                </c:pt>
                <c:pt idx="2">
                  <c:v>4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DE-4ADA-89DC-34CF130520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3255813953488372E-2"/>
                  <c:y val="-1.700680272108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B2-4CF6-A429-D719BC522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Госпитальная терапия</c:v>
                </c:pt>
                <c:pt idx="1">
                  <c:v>ОЗиЗ,ЭЗ</c:v>
                </c:pt>
                <c:pt idx="2">
                  <c:v>Хир.болезни,   урология</c:v>
                </c:pt>
                <c:pt idx="3">
                  <c:v>Инфекционные болезни (ДЗ)</c:v>
                </c:pt>
                <c:pt idx="4">
                  <c:v>Помощник врача акушер-гинеколога (ЦПН)</c:v>
                </c:pt>
                <c:pt idx="5">
                  <c:v>Помощник врача акушер-гинеколога (стационар)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4.4000000000000004</c:v>
                </c:pt>
                <c:pt idx="1">
                  <c:v>3.7</c:v>
                </c:pt>
                <c:pt idx="2">
                  <c:v>4</c:v>
                </c:pt>
                <c:pt idx="3">
                  <c:v>4.0999999999999996</c:v>
                </c:pt>
                <c:pt idx="4">
                  <c:v>3.5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B2-4CF6-A429-D719BC522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604736"/>
        <c:axId val="139606272"/>
        <c:axId val="0"/>
      </c:bar3DChart>
      <c:catAx>
        <c:axId val="139604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606272"/>
        <c:crosses val="autoZero"/>
        <c:auto val="1"/>
        <c:lblAlgn val="ctr"/>
        <c:lblOffset val="100"/>
        <c:noMultiLvlLbl val="0"/>
      </c:catAx>
      <c:valAx>
        <c:axId val="1396062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96047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80722925938608"/>
          <c:y val="3.327019020427141E-2"/>
          <c:w val="0.90060297772512954"/>
          <c:h val="0.586009373828271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3527913172592018E-2"/>
                  <c:y val="-1.9590638764415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6A0-4885-B90F-A91A6FA5DE28}"/>
                </c:ext>
              </c:extLst>
            </c:dLbl>
            <c:dLbl>
              <c:idx val="1"/>
              <c:layout>
                <c:manualLayout>
                  <c:x val="-1.4749262536873156E-3"/>
                  <c:y val="-1.9047619047619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6A0-4885-B90F-A91A6FA5DE28}"/>
                </c:ext>
              </c:extLst>
            </c:dLbl>
            <c:dLbl>
              <c:idx val="2"/>
              <c:layout>
                <c:manualLayout>
                  <c:x val="-1.3458781302300066E-2"/>
                  <c:y val="-5.5138818635442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6A0-4885-B90F-A91A6FA5DE28}"/>
                </c:ext>
              </c:extLst>
            </c:dLbl>
            <c:dLbl>
              <c:idx val="3"/>
              <c:layout>
                <c:manualLayout>
                  <c:x val="-1.5832586487023757E-2"/>
                  <c:y val="-6.0567744032844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6A0-4885-B90F-A91A6FA5DE28}"/>
                </c:ext>
              </c:extLst>
            </c:dLbl>
            <c:dLbl>
              <c:idx val="4"/>
              <c:layout>
                <c:manualLayout>
                  <c:x val="1.4749262536873038E-2"/>
                  <c:y val="-1.190476190476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6A0-4885-B90F-A91A6FA5D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Детская хирургия</c:v>
                </c:pt>
                <c:pt idx="1">
                  <c:v>Инф.болезни у детей</c:v>
                </c:pt>
                <c:pt idx="2">
                  <c:v>Психиатрия</c:v>
                </c:pt>
                <c:pt idx="3">
                  <c:v>Фтизиатрия</c:v>
                </c:pt>
                <c:pt idx="4">
                  <c:v>Травматология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4.5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CF-4E4D-94E1-41CBEAA031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4682021160460345E-2"/>
                  <c:y val="8.7719278049620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E47-4EF1-A871-6BF12716472A}"/>
                </c:ext>
              </c:extLst>
            </c:dLbl>
            <c:dLbl>
              <c:idx val="4"/>
              <c:layout>
                <c:manualLayout>
                  <c:x val="4.2312036275074891E-2"/>
                  <c:y val="2.9239759349873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47-4EF1-A871-6BF127164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Детская хирургия</c:v>
                </c:pt>
                <c:pt idx="1">
                  <c:v>Инф.болезни у детей</c:v>
                </c:pt>
                <c:pt idx="2">
                  <c:v>Психиатрия</c:v>
                </c:pt>
                <c:pt idx="3">
                  <c:v>Фтизиатрия</c:v>
                </c:pt>
                <c:pt idx="4">
                  <c:v>Травматология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4.2</c:v>
                </c:pt>
                <c:pt idx="1">
                  <c:v>4</c:v>
                </c:pt>
                <c:pt idx="2">
                  <c:v>4.2</c:v>
                </c:pt>
                <c:pt idx="3">
                  <c:v>4.5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47-4EF1-A871-6BF127164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457152"/>
        <c:axId val="255458688"/>
        <c:axId val="0"/>
      </c:bar3DChart>
      <c:catAx>
        <c:axId val="255457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5458688"/>
        <c:crosses val="autoZero"/>
        <c:auto val="1"/>
        <c:lblAlgn val="ctr"/>
        <c:lblOffset val="100"/>
        <c:noMultiLvlLbl val="0"/>
      </c:catAx>
      <c:valAx>
        <c:axId val="2554586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554571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97004253778606E-2"/>
          <c:y val="3.8534857800309213E-2"/>
          <c:w val="0.90060297772512954"/>
          <c:h val="0.586009373828271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E664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9498525073746312E-3"/>
                  <c:y val="-1.666666666666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6A0-4885-B90F-A91A6FA5DE28}"/>
                </c:ext>
              </c:extLst>
            </c:dLbl>
            <c:dLbl>
              <c:idx val="1"/>
              <c:layout>
                <c:manualLayout>
                  <c:x val="-1.4749262536873156E-3"/>
                  <c:y val="-1.904761904761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6A0-4885-B90F-A91A6FA5DE28}"/>
                </c:ext>
              </c:extLst>
            </c:dLbl>
            <c:dLbl>
              <c:idx val="2"/>
              <c:layout>
                <c:manualLayout>
                  <c:x val="-1.91732283464567E-3"/>
                  <c:y val="-1.1681637894036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6A0-4885-B90F-A91A6FA5DE28}"/>
                </c:ext>
              </c:extLst>
            </c:dLbl>
            <c:dLbl>
              <c:idx val="3"/>
              <c:layout>
                <c:manualLayout>
                  <c:x val="8.8495575221238226E-3"/>
                  <c:y val="-1.190476190476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6A0-4885-B90F-A91A6FA5DE28}"/>
                </c:ext>
              </c:extLst>
            </c:dLbl>
            <c:dLbl>
              <c:idx val="4"/>
              <c:layout>
                <c:manualLayout>
                  <c:x val="1.4749262536873038E-2"/>
                  <c:y val="-1.190476190476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A0-4885-B90F-A91A6FA5D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Детская хирургия</c:v>
                </c:pt>
                <c:pt idx="1">
                  <c:v>Инф.болезни у детей</c:v>
                </c:pt>
                <c:pt idx="2">
                  <c:v>Психиатрия</c:v>
                </c:pt>
                <c:pt idx="3">
                  <c:v>Фтизиатрия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</c:v>
                </c:pt>
                <c:pt idx="1">
                  <c:v>67.2</c:v>
                </c:pt>
                <c:pt idx="2">
                  <c:v>76.400000000000006</c:v>
                </c:pt>
                <c:pt idx="3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CF-4E4D-94E1-41CBEAA031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5C2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5271841019872532E-2"/>
                  <c:y val="-1.3616103513800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6A0-4885-B90F-A91A6FA5DE28}"/>
                </c:ext>
              </c:extLst>
            </c:dLbl>
            <c:dLbl>
              <c:idx val="1"/>
              <c:layout>
                <c:manualLayout>
                  <c:x val="3.6177915260592435E-2"/>
                  <c:y val="-2.6860036675696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6A0-4885-B90F-A91A6FA5DE28}"/>
                </c:ext>
              </c:extLst>
            </c:dLbl>
            <c:dLbl>
              <c:idx val="2"/>
              <c:layout>
                <c:manualLayout>
                  <c:x val="2.2123893805309793E-2"/>
                  <c:y val="-1.4285714285714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6A0-4885-B90F-A91A6FA5DE28}"/>
                </c:ext>
              </c:extLst>
            </c:dLbl>
            <c:dLbl>
              <c:idx val="3"/>
              <c:layout>
                <c:manualLayout>
                  <c:x val="3.6746719160104996E-2"/>
                  <c:y val="-1.406250288355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6A0-4885-B90F-A91A6FA5DE28}"/>
                </c:ext>
              </c:extLst>
            </c:dLbl>
            <c:dLbl>
              <c:idx val="4"/>
              <c:layout>
                <c:manualLayout>
                  <c:x val="3.8558867641544807E-2"/>
                  <c:y val="-9.3005678519865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A0-4885-B90F-A91A6FA5D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Детская хирургия</c:v>
                </c:pt>
                <c:pt idx="1">
                  <c:v>Инф.болезни у детей</c:v>
                </c:pt>
                <c:pt idx="2">
                  <c:v>Психиатрия</c:v>
                </c:pt>
                <c:pt idx="3">
                  <c:v>Фтизиатрия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80</c:v>
                </c:pt>
                <c:pt idx="1">
                  <c:v>79.599999999999994</c:v>
                </c:pt>
                <c:pt idx="2">
                  <c:v>80.900000000000006</c:v>
                </c:pt>
                <c:pt idx="3">
                  <c:v>93.5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CF-4E4D-94E1-41CBEAA03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6716288"/>
        <c:axId val="266717824"/>
        <c:axId val="0"/>
      </c:bar3DChart>
      <c:catAx>
        <c:axId val="266716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6717824"/>
        <c:crosses val="autoZero"/>
        <c:auto val="1"/>
        <c:lblAlgn val="ctr"/>
        <c:lblOffset val="100"/>
        <c:noMultiLvlLbl val="0"/>
      </c:catAx>
      <c:valAx>
        <c:axId val="266717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67162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5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21492676318686"/>
          <c:y val="7.3536066612363116E-2"/>
          <c:w val="0.88623515501156358"/>
          <c:h val="0.660214272784867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E664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5073746312684435E-2"/>
                  <c:y val="-4.358974358974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BFC-4331-AFB5-1E2922F779D1}"/>
                </c:ext>
              </c:extLst>
            </c:dLbl>
            <c:dLbl>
              <c:idx val="1"/>
              <c:layout>
                <c:manualLayout>
                  <c:x val="-5.7092964185928409E-3"/>
                  <c:y val="-2.6348538329260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C-4331-AFB5-1E2922F77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Биофизика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0B-4A4E-AE97-B1D9ABFCD7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5C2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9037761408856154E-2"/>
                  <c:y val="-6.7396022612558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60B-4A4E-AE97-B1D9ABFCD7B5}"/>
                </c:ext>
              </c:extLst>
            </c:dLbl>
            <c:dLbl>
              <c:idx val="1"/>
              <c:layout>
                <c:manualLayout>
                  <c:x val="4.9790661247989178E-2"/>
                  <c:y val="-3.916892931487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0B-4A4E-AE97-B1D9ABFCD7B5}"/>
                </c:ext>
              </c:extLst>
            </c:dLbl>
            <c:dLbl>
              <c:idx val="2"/>
              <c:layout>
                <c:manualLayout>
                  <c:x val="-1.8817204301075269E-2"/>
                  <c:y val="-1.7241379310344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F8-418C-814E-809F134D1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Биофизика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60B-4A4E-AE97-B1D9ABFCD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7315456"/>
        <c:axId val="267517952"/>
        <c:axId val="0"/>
      </c:bar3DChart>
      <c:catAx>
        <c:axId val="267315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7517952"/>
        <c:crosses val="autoZero"/>
        <c:auto val="1"/>
        <c:lblAlgn val="ctr"/>
        <c:lblOffset val="100"/>
        <c:noMultiLvlLbl val="0"/>
      </c:catAx>
      <c:valAx>
        <c:axId val="2675179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73154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42085704633462"/>
          <c:y val="0.12931111111111121"/>
          <c:w val="0.88623515501156358"/>
          <c:h val="0.611363604549431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0380875685993803E-2"/>
                  <c:y val="-3.6786919492206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BFC-4331-AFB5-1E2922F779D1}"/>
                </c:ext>
              </c:extLst>
            </c:dLbl>
            <c:dLbl>
              <c:idx val="1"/>
              <c:layout>
                <c:manualLayout>
                  <c:x val="-1.1330231448341685E-2"/>
                  <c:y val="-1.6378756226900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C-4331-AFB5-1E2922F77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Биофизика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0B-4A4E-AE97-B1D9ABFCD7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303030303030304E-2"/>
                  <c:y val="-2.666666666666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1F-4174-8124-B48172410CB3}"/>
                </c:ext>
              </c:extLst>
            </c:dLbl>
            <c:dLbl>
              <c:idx val="1"/>
              <c:layout>
                <c:manualLayout>
                  <c:x val="1.1363636363636366E-2"/>
                  <c:y val="-6.8027210884353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1F-4174-8124-B48172410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Биофизика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1F-4174-8124-B48172410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7556352"/>
        <c:axId val="267557888"/>
        <c:axId val="0"/>
      </c:bar3DChart>
      <c:catAx>
        <c:axId val="267556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7557888"/>
        <c:crosses val="autoZero"/>
        <c:auto val="1"/>
        <c:lblAlgn val="ctr"/>
        <c:lblOffset val="100"/>
        <c:noMultiLvlLbl val="0"/>
      </c:catAx>
      <c:valAx>
        <c:axId val="2675578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75563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76484498843692"/>
          <c:y val="0.10931111111111112"/>
          <c:w val="0.88623515501156358"/>
          <c:h val="0.606919160104986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E664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8248587570621551E-3"/>
                  <c:y val="-2.6960784313725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49-4092-8DB0-FDC15CB31C81}"/>
                </c:ext>
              </c:extLst>
            </c:dLbl>
            <c:dLbl>
              <c:idx val="1"/>
              <c:layout>
                <c:manualLayout>
                  <c:x val="2.8248587570621551E-3"/>
                  <c:y val="-2.941176470588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249-4092-8DB0-FDC15CB31C81}"/>
                </c:ext>
              </c:extLst>
            </c:dLbl>
            <c:dLbl>
              <c:idx val="2"/>
              <c:layout>
                <c:manualLayout>
                  <c:x val="1.1299435028248589E-2"/>
                  <c:y val="-1.7156862745098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249-4092-8DB0-FDC15CB31C81}"/>
                </c:ext>
              </c:extLst>
            </c:dLbl>
            <c:dLbl>
              <c:idx val="3"/>
              <c:layout>
                <c:manualLayout>
                  <c:x val="-7.3368693496646291E-3"/>
                  <c:y val="-1.3344165312669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249-4092-8DB0-FDC15CB31C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Гистология</c:v>
                </c:pt>
                <c:pt idx="1">
                  <c:v>Нормальная физиология ЧЛО</c:v>
                </c:pt>
                <c:pt idx="2">
                  <c:v>Биологическая химия-БПР</c:v>
                </c:pt>
                <c:pt idx="3">
                  <c:v>Материаловедение (д/зач)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47.3</c:v>
                </c:pt>
                <c:pt idx="1">
                  <c:v>46.9</c:v>
                </c:pt>
                <c:pt idx="2">
                  <c:v>55.3</c:v>
                </c:pt>
                <c:pt idx="3">
                  <c:v>55.3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0F-4B30-8F06-CA2B0EDE0A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5C2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9425670749489652E-2"/>
                  <c:y val="-1.9996875390576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49-4092-8DB0-FDC15CB31C81}"/>
                </c:ext>
              </c:extLst>
            </c:dLbl>
            <c:dLbl>
              <c:idx val="1"/>
              <c:layout>
                <c:manualLayout>
                  <c:x val="3.174048556430447E-2"/>
                  <c:y val="-1.9413614964796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249-4092-8DB0-FDC15CB31C81}"/>
                </c:ext>
              </c:extLst>
            </c:dLbl>
            <c:dLbl>
              <c:idx val="2"/>
              <c:layout>
                <c:manualLayout>
                  <c:x val="1.5536723163841804E-2"/>
                  <c:y val="-2.2058823529411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249-4092-8DB0-FDC15CB31C81}"/>
                </c:ext>
              </c:extLst>
            </c:dLbl>
            <c:dLbl>
              <c:idx val="3"/>
              <c:layout>
                <c:manualLayout>
                  <c:x val="6.1833078156897071E-2"/>
                  <c:y val="-1.1087780694079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249-4092-8DB0-FDC15CB31C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Гистология</c:v>
                </c:pt>
                <c:pt idx="1">
                  <c:v>Нормальная физиология ЧЛО</c:v>
                </c:pt>
                <c:pt idx="2">
                  <c:v>Биологическая химия-БПР</c:v>
                </c:pt>
                <c:pt idx="3">
                  <c:v>Материаловедение (д/зач)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63.5</c:v>
                </c:pt>
                <c:pt idx="1">
                  <c:v>54.5</c:v>
                </c:pt>
                <c:pt idx="2">
                  <c:v>63.5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0F-4B30-8F06-CA2B0EDE0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7640832"/>
        <c:axId val="267642368"/>
        <c:axId val="0"/>
      </c:bar3DChart>
      <c:catAx>
        <c:axId val="267640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7642368"/>
        <c:crosses val="autoZero"/>
        <c:auto val="1"/>
        <c:lblAlgn val="ctr"/>
        <c:lblOffset val="100"/>
        <c:noMultiLvlLbl val="0"/>
      </c:catAx>
      <c:valAx>
        <c:axId val="267642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76408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447339029429868"/>
          <c:y val="6.447625994579155E-2"/>
          <c:w val="0.88623515501156358"/>
          <c:h val="0.606919160104986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824858757062156E-3"/>
                  <c:y val="-2.6960784313725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49-4092-8DB0-FDC15CB31C81}"/>
                </c:ext>
              </c:extLst>
            </c:dLbl>
            <c:dLbl>
              <c:idx val="1"/>
              <c:layout>
                <c:manualLayout>
                  <c:x val="2.824858757062156E-3"/>
                  <c:y val="-2.941176470588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249-4092-8DB0-FDC15CB31C81}"/>
                </c:ext>
              </c:extLst>
            </c:dLbl>
            <c:dLbl>
              <c:idx val="2"/>
              <c:layout>
                <c:manualLayout>
                  <c:x val="-1.9708234145150463E-2"/>
                  <c:y val="-1.7156764495347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249-4092-8DB0-FDC15CB31C81}"/>
                </c:ext>
              </c:extLst>
            </c:dLbl>
            <c:dLbl>
              <c:idx val="3"/>
              <c:layout>
                <c:manualLayout>
                  <c:x val="4.2372881355931518E-3"/>
                  <c:y val="-3.1862745098039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249-4092-8DB0-FDC15CB31C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Гистология</c:v>
                </c:pt>
                <c:pt idx="1">
                  <c:v>Нормальная физиология ЧЛО</c:v>
                </c:pt>
                <c:pt idx="2">
                  <c:v>Биологическая химия-БПР</c:v>
                </c:pt>
                <c:pt idx="3">
                  <c:v>Материаловедение (д/зач)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3.5</c:v>
                </c:pt>
                <c:pt idx="1">
                  <c:v>3.7</c:v>
                </c:pt>
                <c:pt idx="2">
                  <c:v>3.8</c:v>
                </c:pt>
                <c:pt idx="3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0F-4B30-8F06-CA2B0EDE0A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Гистология</c:v>
                </c:pt>
                <c:pt idx="1">
                  <c:v>Нормальная физиология ЧЛО</c:v>
                </c:pt>
                <c:pt idx="2">
                  <c:v>Биологическая химия-БПР</c:v>
                </c:pt>
                <c:pt idx="3">
                  <c:v>Материаловедение (д/зач)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3.8</c:v>
                </c:pt>
                <c:pt idx="1">
                  <c:v>3.7</c:v>
                </c:pt>
                <c:pt idx="2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45-4384-BFFB-C3A93445B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7676672"/>
        <c:axId val="267682560"/>
        <c:axId val="0"/>
      </c:bar3DChart>
      <c:catAx>
        <c:axId val="267676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7682560"/>
        <c:crosses val="autoZero"/>
        <c:auto val="1"/>
        <c:lblAlgn val="ctr"/>
        <c:lblOffset val="100"/>
        <c:noMultiLvlLbl val="0"/>
      </c:catAx>
      <c:valAx>
        <c:axId val="2676825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76766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76484498843692"/>
          <c:y val="0.10931111111111112"/>
          <c:w val="0.88623515501156358"/>
          <c:h val="0.606919160104986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E664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8248587570621551E-3"/>
                  <c:y val="-2.6960784313725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F00-4231-A4AE-873DB4063BF9}"/>
                </c:ext>
              </c:extLst>
            </c:dLbl>
            <c:dLbl>
              <c:idx val="1"/>
              <c:layout>
                <c:manualLayout>
                  <c:x val="2.8248587570621551E-3"/>
                  <c:y val="-2.941176470588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00-4231-A4AE-873DB4063BF9}"/>
                </c:ext>
              </c:extLst>
            </c:dLbl>
            <c:dLbl>
              <c:idx val="2"/>
              <c:layout>
                <c:manualLayout>
                  <c:x val="1.1299435028248589E-2"/>
                  <c:y val="-1.7156862745098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F00-4231-A4AE-873DB4063BF9}"/>
                </c:ext>
              </c:extLst>
            </c:dLbl>
            <c:dLbl>
              <c:idx val="3"/>
              <c:layout>
                <c:manualLayout>
                  <c:x val="-7.3368693496646291E-3"/>
                  <c:y val="-1.3344165312669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00-4231-A4AE-873DB4063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Философия</c:v>
                </c:pt>
                <c:pt idx="1">
                  <c:v>Лучевая диагностика</c:v>
                </c:pt>
                <c:pt idx="2">
                  <c:v>Местное обезболивание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71.7</c:v>
                </c:pt>
                <c:pt idx="1">
                  <c:v>83.2</c:v>
                </c:pt>
                <c:pt idx="2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00-4231-A4AE-873DB4063B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5C2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9425670749489652E-2"/>
                  <c:y val="-1.9996875390576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F00-4231-A4AE-873DB4063BF9}"/>
                </c:ext>
              </c:extLst>
            </c:dLbl>
            <c:dLbl>
              <c:idx val="1"/>
              <c:layout>
                <c:manualLayout>
                  <c:x val="3.174048556430447E-2"/>
                  <c:y val="-1.9413614964796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F00-4231-A4AE-873DB4063BF9}"/>
                </c:ext>
              </c:extLst>
            </c:dLbl>
            <c:dLbl>
              <c:idx val="2"/>
              <c:layout>
                <c:manualLayout>
                  <c:x val="1.5536723163841804E-2"/>
                  <c:y val="-2.2058823529411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F00-4231-A4AE-873DB4063BF9}"/>
                </c:ext>
              </c:extLst>
            </c:dLbl>
            <c:dLbl>
              <c:idx val="3"/>
              <c:layout>
                <c:manualLayout>
                  <c:x val="6.1833078156897071E-2"/>
                  <c:y val="-1.1087780694079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00-4231-A4AE-873DB4063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Философия</c:v>
                </c:pt>
                <c:pt idx="1">
                  <c:v>Лучевая диагностика</c:v>
                </c:pt>
                <c:pt idx="2">
                  <c:v>Местное обезболивание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83.1</c:v>
                </c:pt>
                <c:pt idx="1">
                  <c:v>83.5</c:v>
                </c:pt>
                <c:pt idx="2">
                  <c:v>82.4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F00-4231-A4AE-873DB4063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7908224"/>
        <c:axId val="267909760"/>
        <c:axId val="0"/>
      </c:bar3DChart>
      <c:catAx>
        <c:axId val="267908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7909760"/>
        <c:crosses val="autoZero"/>
        <c:auto val="1"/>
        <c:lblAlgn val="ctr"/>
        <c:lblOffset val="100"/>
        <c:noMultiLvlLbl val="0"/>
      </c:catAx>
      <c:valAx>
        <c:axId val="2679097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79082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447339029429868"/>
          <c:y val="6.447625994579155E-2"/>
          <c:w val="0.88623515501156358"/>
          <c:h val="0.606919160104986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824858757062156E-3"/>
                  <c:y val="-2.6960784313725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894-4CA0-A822-717788DB829C}"/>
                </c:ext>
              </c:extLst>
            </c:dLbl>
            <c:dLbl>
              <c:idx val="1"/>
              <c:layout>
                <c:manualLayout>
                  <c:x val="2.824858757062156E-3"/>
                  <c:y val="-2.941176470588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94-4CA0-A822-717788DB829C}"/>
                </c:ext>
              </c:extLst>
            </c:dLbl>
            <c:dLbl>
              <c:idx val="2"/>
              <c:layout>
                <c:manualLayout>
                  <c:x val="-1.9708234145150463E-2"/>
                  <c:y val="-1.7156764495347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894-4CA0-A822-717788DB829C}"/>
                </c:ext>
              </c:extLst>
            </c:dLbl>
            <c:dLbl>
              <c:idx val="3"/>
              <c:layout>
                <c:manualLayout>
                  <c:x val="4.2372881355931518E-3"/>
                  <c:y val="-3.1862745098039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94-4CA0-A822-717788DB8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философия</c:v>
                </c:pt>
                <c:pt idx="1">
                  <c:v>Лучевая диагностика</c:v>
                </c:pt>
                <c:pt idx="2">
                  <c:v>Местное обезболивание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4.4000000000000004</c:v>
                </c:pt>
                <c:pt idx="2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94-4CA0-A822-717788DB82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философия</c:v>
                </c:pt>
                <c:pt idx="1">
                  <c:v>Лучевая диагностика</c:v>
                </c:pt>
                <c:pt idx="2">
                  <c:v>Местное обезболивание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4.4000000000000004</c:v>
                </c:pt>
                <c:pt idx="2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894-4CA0-A822-717788DB8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7972992"/>
        <c:axId val="267974528"/>
        <c:axId val="0"/>
      </c:bar3DChart>
      <c:catAx>
        <c:axId val="267972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7974528"/>
        <c:crosses val="autoZero"/>
        <c:auto val="1"/>
        <c:lblAlgn val="ctr"/>
        <c:lblOffset val="100"/>
        <c:noMultiLvlLbl val="0"/>
      </c:catAx>
      <c:valAx>
        <c:axId val="2679745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79729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4849467345993"/>
          <c:y val="4.6177225005965147E-2"/>
          <c:w val="0.91228514704892649"/>
          <c:h val="0.84475237199308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90.5</c:v>
                </c:pt>
                <c:pt idx="1">
                  <c:v>94.8</c:v>
                </c:pt>
                <c:pt idx="2">
                  <c:v>99</c:v>
                </c:pt>
                <c:pt idx="3">
                  <c:v>95.1</c:v>
                </c:pt>
                <c:pt idx="4">
                  <c:v>98.6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867-4631-A73C-9AD4B2A790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78.8</c:v>
                </c:pt>
                <c:pt idx="1">
                  <c:v>78.900000000000006</c:v>
                </c:pt>
                <c:pt idx="2">
                  <c:v>94.7</c:v>
                </c:pt>
                <c:pt idx="3">
                  <c:v>95.1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59-451D-A530-CCB42045E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426304"/>
        <c:axId val="229427840"/>
      </c:barChart>
      <c:catAx>
        <c:axId val="22942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9427840"/>
        <c:crosses val="autoZero"/>
        <c:auto val="1"/>
        <c:lblAlgn val="ctr"/>
        <c:lblOffset val="100"/>
        <c:noMultiLvlLbl val="0"/>
      </c:catAx>
      <c:valAx>
        <c:axId val="229427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942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374994439254445E-2"/>
          <c:y val="0.10931111111111112"/>
          <c:w val="0.90262500556074565"/>
          <c:h val="0.625767600376073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E664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576414790256481E-2"/>
                  <c:y val="-4.200130091944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65-436A-9687-5AB2951A41F4}"/>
                </c:ext>
              </c:extLst>
            </c:dLbl>
            <c:dLbl>
              <c:idx val="1"/>
              <c:layout>
                <c:manualLayout>
                  <c:x val="1.1594202898550725E-2"/>
                  <c:y val="-4.9751243781094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65-436A-9687-5AB2951A41F4}"/>
                </c:ext>
              </c:extLst>
            </c:dLbl>
            <c:dLbl>
              <c:idx val="2"/>
              <c:layout>
                <c:manualLayout>
                  <c:x val="-1.7543859649122914E-2"/>
                  <c:y val="-5.5497739341101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EE-418F-A02F-8410AC277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Общая хирургия</c:v>
                </c:pt>
                <c:pt idx="1">
                  <c:v>Модуль "Кариесология и эндодонтия"</c:v>
                </c:pt>
                <c:pt idx="2">
                  <c:v>Хирургия полости рта</c:v>
                </c:pt>
                <c:pt idx="3">
                  <c:v>Практика:хир.стоматология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68.400000000000006</c:v>
                </c:pt>
                <c:pt idx="1">
                  <c:v>67.5</c:v>
                </c:pt>
                <c:pt idx="2">
                  <c:v>80.2</c:v>
                </c:pt>
                <c:pt idx="3">
                  <c:v>86.3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79-4BD2-B775-F52224980B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5C2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0434782608695692E-2"/>
                  <c:y val="-4.9751243781094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65-436A-9687-5AB2951A41F4}"/>
                </c:ext>
              </c:extLst>
            </c:dLbl>
            <c:dLbl>
              <c:idx val="1"/>
              <c:layout>
                <c:manualLayout>
                  <c:x val="3.1884057971014595E-2"/>
                  <c:y val="-3.9800995024875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765-436A-9687-5AB2951A4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Общая хирургия</c:v>
                </c:pt>
                <c:pt idx="1">
                  <c:v>Модуль "Кариесология и эндодонтия"</c:v>
                </c:pt>
                <c:pt idx="2">
                  <c:v>Хирургия полости рта</c:v>
                </c:pt>
                <c:pt idx="3">
                  <c:v>Практика:хир.стоматология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89.8</c:v>
                </c:pt>
                <c:pt idx="1">
                  <c:v>78.8</c:v>
                </c:pt>
                <c:pt idx="2">
                  <c:v>85.6</c:v>
                </c:pt>
                <c:pt idx="3">
                  <c:v>94.6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79-4BD2-B775-F52224980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199424"/>
        <c:axId val="268200960"/>
        <c:axId val="0"/>
      </c:bar3DChart>
      <c:catAx>
        <c:axId val="268199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8200960"/>
        <c:crosses val="autoZero"/>
        <c:auto val="1"/>
        <c:lblAlgn val="ctr"/>
        <c:lblOffset val="100"/>
        <c:noMultiLvlLbl val="0"/>
      </c:catAx>
      <c:valAx>
        <c:axId val="2682009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81994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867845466685086"/>
          <c:y val="0.11737553975107951"/>
          <c:w val="0.90262500556074565"/>
          <c:h val="0.6379944543222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6231884057971092E-2"/>
                  <c:y val="-4.4776119402985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65-436A-9687-5AB2951A41F4}"/>
                </c:ext>
              </c:extLst>
            </c:dLbl>
            <c:dLbl>
              <c:idx val="1"/>
              <c:layout>
                <c:manualLayout>
                  <c:x val="1.1594202898550725E-2"/>
                  <c:y val="-4.9751243781094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65-436A-9687-5AB2951A4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Общая хирургия</c:v>
                </c:pt>
                <c:pt idx="1">
                  <c:v>Модуль "Кариесология и эндодонтия"</c:v>
                </c:pt>
                <c:pt idx="2">
                  <c:v>Хирургия полости рта</c:v>
                </c:pt>
                <c:pt idx="3">
                  <c:v>Практика: хир.стоматология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3.9</c:v>
                </c:pt>
                <c:pt idx="1">
                  <c:v>4</c:v>
                </c:pt>
                <c:pt idx="2">
                  <c:v>4.0999999999999996</c:v>
                </c:pt>
                <c:pt idx="3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79-4BD2-B775-F52224980B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Общая хирургия</c:v>
                </c:pt>
                <c:pt idx="1">
                  <c:v>Модуль "Кариесология и эндодонтия"</c:v>
                </c:pt>
                <c:pt idx="2">
                  <c:v>Хирургия полости рта</c:v>
                </c:pt>
                <c:pt idx="3">
                  <c:v>Практика: хир.стоматология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4.1500000000000004</c:v>
                </c:pt>
                <c:pt idx="2">
                  <c:v>4.4000000000000004</c:v>
                </c:pt>
                <c:pt idx="3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8C-4EF3-BA2B-EE15FB8AE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231040"/>
        <c:axId val="268232576"/>
        <c:axId val="0"/>
      </c:bar3DChart>
      <c:catAx>
        <c:axId val="268231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8232576"/>
        <c:crosses val="autoZero"/>
        <c:auto val="1"/>
        <c:lblAlgn val="ctr"/>
        <c:lblOffset val="100"/>
        <c:noMultiLvlLbl val="0"/>
      </c:catAx>
      <c:valAx>
        <c:axId val="268232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82310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971497364483232E-2"/>
          <c:y val="7.2102104839514167E-2"/>
          <c:w val="0.89916621413702558"/>
          <c:h val="0.590794852963940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E664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5682414698162734E-3"/>
                  <c:y val="-4.3836323738221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68B-44FE-B3FA-EAFB702CDC27}"/>
                </c:ext>
              </c:extLst>
            </c:dLbl>
            <c:dLbl>
              <c:idx val="1"/>
              <c:layout>
                <c:manualLayout>
                  <c:x val="7.183908045977079E-3"/>
                  <c:y val="-3.9215686274509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68B-44FE-B3FA-EAFB702CDC27}"/>
                </c:ext>
              </c:extLst>
            </c:dLbl>
            <c:dLbl>
              <c:idx val="2"/>
              <c:layout>
                <c:manualLayout>
                  <c:x val="-1.0785922886399764E-2"/>
                  <c:y val="-2.4230464275517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68B-44FE-B3FA-EAFB702CDC27}"/>
                </c:ext>
              </c:extLst>
            </c:dLbl>
            <c:dLbl>
              <c:idx val="3"/>
              <c:layout>
                <c:manualLayout>
                  <c:x val="-3.273809523809524E-2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7351190476190476E-2"/>
                      <c:h val="4.57787960931113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26-4CF8-A316-8FC94D4BF93F}"/>
                </c:ext>
              </c:extLst>
            </c:dLbl>
            <c:dLbl>
              <c:idx val="4"/>
              <c:layout>
                <c:manualLayout>
                  <c:x val="-3.27380952380953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26-4CF8-A316-8FC94D4BF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Детская стоматология</c:v>
                </c:pt>
                <c:pt idx="1">
                  <c:v>Ортодонтия и детское протезирование</c:v>
                </c:pt>
                <c:pt idx="2">
                  <c:v>Онкостоматология</c:v>
                </c:pt>
                <c:pt idx="3">
                  <c:v>Практика: детская стоматология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65.3</c:v>
                </c:pt>
                <c:pt idx="1">
                  <c:v>65.7</c:v>
                </c:pt>
                <c:pt idx="2">
                  <c:v>61.6</c:v>
                </c:pt>
                <c:pt idx="3">
                  <c:v>81.900000000000006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6E-4BFF-89BA-ED66462582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5C2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2988505747126402E-2"/>
                  <c:y val="-4.4117647058823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68B-44FE-B3FA-EAFB702CDC27}"/>
                </c:ext>
              </c:extLst>
            </c:dLbl>
            <c:dLbl>
              <c:idx val="1"/>
              <c:layout>
                <c:manualLayout>
                  <c:x val="2.1551724137930928E-2"/>
                  <c:y val="-3.1862745098039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68B-44FE-B3FA-EAFB702CDC27}"/>
                </c:ext>
              </c:extLst>
            </c:dLbl>
            <c:dLbl>
              <c:idx val="2"/>
              <c:layout>
                <c:manualLayout>
                  <c:x val="2.1551724137930977E-2"/>
                  <c:y val="-3.4313725490196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68B-44FE-B3FA-EAFB702CDC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Детская стоматология</c:v>
                </c:pt>
                <c:pt idx="1">
                  <c:v>Ортодонтия и детское протезирование</c:v>
                </c:pt>
                <c:pt idx="2">
                  <c:v>Онкостоматология</c:v>
                </c:pt>
                <c:pt idx="3">
                  <c:v>Практика: детская стоматология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62.7</c:v>
                </c:pt>
                <c:pt idx="1">
                  <c:v>67.099999999999994</c:v>
                </c:pt>
                <c:pt idx="2">
                  <c:v>58.2</c:v>
                </c:pt>
                <c:pt idx="3">
                  <c:v>76.3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6E-4BFF-89BA-ED6646258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049024"/>
        <c:axId val="268067200"/>
        <c:axId val="0"/>
      </c:bar3DChart>
      <c:catAx>
        <c:axId val="268049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8067200"/>
        <c:crosses val="autoZero"/>
        <c:auto val="1"/>
        <c:lblAlgn val="ctr"/>
        <c:lblOffset val="100"/>
        <c:noMultiLvlLbl val="0"/>
      </c:catAx>
      <c:valAx>
        <c:axId val="2680672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80490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03960868527799"/>
          <c:y val="2.3602357042354107E-2"/>
          <c:w val="0.82668766404199479"/>
          <c:h val="0.605252492289481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E664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96633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68B-44FE-B3FA-EAFB702CDC27}"/>
              </c:ext>
            </c:extLst>
          </c:dPt>
          <c:dPt>
            <c:idx val="1"/>
            <c:invertIfNegative val="0"/>
            <c:bubble3D val="0"/>
            <c:spPr>
              <a:solidFill>
                <a:srgbClr val="996633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68B-44FE-B3FA-EAFB702CDC27}"/>
              </c:ext>
            </c:extLst>
          </c:dPt>
          <c:dLbls>
            <c:dLbl>
              <c:idx val="0"/>
              <c:layout>
                <c:manualLayout>
                  <c:x val="-1.1127492042218128E-2"/>
                  <c:y val="-3.1975452148281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68B-44FE-B3FA-EAFB702CDC27}"/>
                </c:ext>
              </c:extLst>
            </c:dLbl>
            <c:dLbl>
              <c:idx val="1"/>
              <c:layout>
                <c:manualLayout>
                  <c:x val="7.1839080459770808E-3"/>
                  <c:y val="-3.9215686274509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68B-44FE-B3FA-EAFB702CDC27}"/>
                </c:ext>
              </c:extLst>
            </c:dLbl>
            <c:dLbl>
              <c:idx val="2"/>
              <c:layout>
                <c:manualLayout>
                  <c:x val="2.4425287356321792E-2"/>
                  <c:y val="-2.6960784313725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68B-44FE-B3FA-EAFB702CDC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Детская стоматология</c:v>
                </c:pt>
                <c:pt idx="1">
                  <c:v>Ортодонтия и детское протезирование</c:v>
                </c:pt>
                <c:pt idx="2">
                  <c:v>Онкостоматология и луч.терапия (д/зач)</c:v>
                </c:pt>
                <c:pt idx="3">
                  <c:v>Практика:детская стоматология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3.8</c:v>
                </c:pt>
                <c:pt idx="1">
                  <c:v>4.0999999999999996</c:v>
                </c:pt>
                <c:pt idx="2">
                  <c:v>3.8</c:v>
                </c:pt>
                <c:pt idx="3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6E-4BFF-89BA-ED66462582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0303030303030359E-2"/>
                  <c:y val="-1.3888885851074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C66-45C2-87C4-9A6C86BB393C}"/>
                </c:ext>
              </c:extLst>
            </c:dLbl>
            <c:dLbl>
              <c:idx val="2"/>
              <c:layout>
                <c:manualLayout>
                  <c:x val="1.8181818181818181E-2"/>
                  <c:y val="-2.7777771702149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C66-45C2-87C4-9A6C86BB39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Детская стоматология</c:v>
                </c:pt>
                <c:pt idx="1">
                  <c:v>Ортодонтия и детское протезирование</c:v>
                </c:pt>
                <c:pt idx="2">
                  <c:v>Онкостоматология и луч.терапия (д/зач)</c:v>
                </c:pt>
                <c:pt idx="3">
                  <c:v>Практика:детская стоматология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3.8</c:v>
                </c:pt>
                <c:pt idx="1">
                  <c:v>3.9</c:v>
                </c:pt>
                <c:pt idx="2">
                  <c:v>3.7</c:v>
                </c:pt>
                <c:pt idx="3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B9-4CCE-A346-3715FBABC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108160"/>
        <c:axId val="268109696"/>
        <c:axId val="0"/>
      </c:bar3DChart>
      <c:catAx>
        <c:axId val="26810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8109696"/>
        <c:crosses val="autoZero"/>
        <c:auto val="1"/>
        <c:lblAlgn val="ctr"/>
        <c:lblOffset val="100"/>
        <c:noMultiLvlLbl val="0"/>
      </c:catAx>
      <c:valAx>
        <c:axId val="268109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81081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903-496C-A99A-6CE86774061C}"/>
              </c:ext>
            </c:extLst>
          </c:dPt>
          <c:dPt>
            <c:idx val="1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03-496C-A99A-6CE86774061C}"/>
              </c:ext>
            </c:extLst>
          </c:dPt>
          <c:dLbls>
            <c:dLbl>
              <c:idx val="0"/>
              <c:layout>
                <c:manualLayout>
                  <c:x val="1.5290519877675841E-3"/>
                  <c:y val="-2.9100529100529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03-496C-A99A-6CE86774061C}"/>
                </c:ext>
              </c:extLst>
            </c:dLbl>
            <c:dLbl>
              <c:idx val="1"/>
              <c:layout>
                <c:manualLayout>
                  <c:x val="1.5290519877675785E-2"/>
                  <c:y val="-3.1746031746031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903-496C-A99A-6CE86774061C}"/>
                </c:ext>
              </c:extLst>
            </c:dLbl>
            <c:dLbl>
              <c:idx val="2"/>
              <c:layout>
                <c:manualLayout>
                  <c:x val="1.0703363914373088E-2"/>
                  <c:y val="-2.6455026455026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03-496C-A99A-6CE8677406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Учебная практика</c:v>
                </c:pt>
                <c:pt idx="1">
                  <c:v>История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</c:v>
                </c:pt>
                <c:pt idx="1">
                  <c:v>66.8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03-496C-A99A-6CE8677406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5C2A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.14170332875057284"/>
                  <c:y val="3.63358115734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23E-435A-A159-674667C844C4}"/>
                </c:ext>
              </c:extLst>
            </c:dLbl>
            <c:dLbl>
              <c:idx val="1"/>
              <c:layout>
                <c:manualLayout>
                  <c:x val="2.5993883792048929E-2"/>
                  <c:y val="-2.9100529100529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23E-435A-A159-674667C844C4}"/>
                </c:ext>
              </c:extLst>
            </c:dLbl>
            <c:dLbl>
              <c:idx val="2"/>
              <c:layout>
                <c:manualLayout>
                  <c:x val="1.3761467889908291E-2"/>
                  <c:y val="-2.9100529100529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3E-435A-A159-674667C844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Учебная практика</c:v>
                </c:pt>
                <c:pt idx="1">
                  <c:v>История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84.1</c:v>
                </c:pt>
                <c:pt idx="1">
                  <c:v>93.6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03-496C-A99A-6CE867740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699968"/>
        <c:axId val="125701504"/>
        <c:axId val="0"/>
      </c:bar3DChart>
      <c:catAx>
        <c:axId val="125699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5701504"/>
        <c:crosses val="autoZero"/>
        <c:auto val="1"/>
        <c:lblAlgn val="ctr"/>
        <c:lblOffset val="100"/>
        <c:noMultiLvlLbl val="0"/>
      </c:catAx>
      <c:valAx>
        <c:axId val="1257015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56999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903-496C-A99A-6CE86774061C}"/>
              </c:ext>
            </c:extLst>
          </c:dPt>
          <c:dPt>
            <c:idx val="1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03-496C-A99A-6CE86774061C}"/>
              </c:ext>
            </c:extLst>
          </c:dPt>
          <c:dLbls>
            <c:dLbl>
              <c:idx val="0"/>
              <c:layout>
                <c:manualLayout>
                  <c:x val="1.5290519877675841E-3"/>
                  <c:y val="-2.9100529100529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03-496C-A99A-6CE86774061C}"/>
                </c:ext>
              </c:extLst>
            </c:dLbl>
            <c:dLbl>
              <c:idx val="1"/>
              <c:layout>
                <c:manualLayout>
                  <c:x val="1.5290519877675785E-2"/>
                  <c:y val="-3.1746031746031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903-496C-A99A-6CE86774061C}"/>
                </c:ext>
              </c:extLst>
            </c:dLbl>
            <c:dLbl>
              <c:idx val="2"/>
              <c:layout>
                <c:manualLayout>
                  <c:x val="1.0703363914373088E-2"/>
                  <c:y val="-2.6455026455026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03-496C-A99A-6CE8677406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Учебная практика</c:v>
                </c:pt>
                <c:pt idx="1">
                  <c:v>История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</c:v>
                </c:pt>
                <c:pt idx="1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03-496C-A99A-6CE8677406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Учебная практика</c:v>
                </c:pt>
                <c:pt idx="1">
                  <c:v>История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4.2</c:v>
                </c:pt>
                <c:pt idx="1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DAB-4A23-B97A-61877DA22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765440"/>
        <c:axId val="136766976"/>
        <c:axId val="0"/>
      </c:bar3DChart>
      <c:catAx>
        <c:axId val="136765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6766976"/>
        <c:crosses val="autoZero"/>
        <c:auto val="1"/>
        <c:lblAlgn val="ctr"/>
        <c:lblOffset val="100"/>
        <c:noMultiLvlLbl val="0"/>
      </c:catAx>
      <c:valAx>
        <c:axId val="136766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67654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903-496C-A99A-6CE86774061C}"/>
              </c:ext>
            </c:extLst>
          </c:dPt>
          <c:dPt>
            <c:idx val="1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03-496C-A99A-6CE86774061C}"/>
              </c:ext>
            </c:extLst>
          </c:dPt>
          <c:dLbls>
            <c:dLbl>
              <c:idx val="0"/>
              <c:layout>
                <c:manualLayout>
                  <c:x val="1.5290519877675841E-3"/>
                  <c:y val="-2.9100529100529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03-496C-A99A-6CE86774061C}"/>
                </c:ext>
              </c:extLst>
            </c:dLbl>
            <c:dLbl>
              <c:idx val="1"/>
              <c:layout>
                <c:manualLayout>
                  <c:x val="1.5290519877675785E-2"/>
                  <c:y val="-3.1746031746031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903-496C-A99A-6CE86774061C}"/>
                </c:ext>
              </c:extLst>
            </c:dLbl>
            <c:dLbl>
              <c:idx val="2"/>
              <c:layout>
                <c:manualLayout>
                  <c:x val="1.0703363914373088E-2"/>
                  <c:y val="-2.6455026455026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03-496C-A99A-6CE8677406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Учебная практика</c:v>
                </c:pt>
                <c:pt idx="1">
                  <c:v>История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03-496C-A99A-6CE867740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414016"/>
        <c:axId val="145415552"/>
        <c:axId val="0"/>
      </c:bar3DChart>
      <c:catAx>
        <c:axId val="145414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5415552"/>
        <c:crosses val="autoZero"/>
        <c:auto val="1"/>
        <c:lblAlgn val="ctr"/>
        <c:lblOffset val="100"/>
        <c:noMultiLvlLbl val="0"/>
      </c:catAx>
      <c:valAx>
        <c:axId val="1454155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54140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903-496C-A99A-6CE86774061C}"/>
              </c:ext>
            </c:extLst>
          </c:dPt>
          <c:dPt>
            <c:idx val="1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03-496C-A99A-6CE86774061C}"/>
              </c:ext>
            </c:extLst>
          </c:dPt>
          <c:dLbls>
            <c:dLbl>
              <c:idx val="0"/>
              <c:layout>
                <c:manualLayout>
                  <c:x val="1.5290519877675841E-3"/>
                  <c:y val="-2.9100529100529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03-496C-A99A-6CE86774061C}"/>
                </c:ext>
              </c:extLst>
            </c:dLbl>
            <c:dLbl>
              <c:idx val="1"/>
              <c:layout>
                <c:manualLayout>
                  <c:x val="1.5290519877675785E-2"/>
                  <c:y val="-3.1746031746031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903-496C-A99A-6CE86774061C}"/>
                </c:ext>
              </c:extLst>
            </c:dLbl>
            <c:dLbl>
              <c:idx val="2"/>
              <c:layout>
                <c:manualLayout>
                  <c:x val="1.0703363914373088E-2"/>
                  <c:y val="-2.6455026455026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03-496C-A99A-6CE8677406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Учебная практика</c:v>
                </c:pt>
                <c:pt idx="1">
                  <c:v>История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4.75</c:v>
                </c:pt>
                <c:pt idx="1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03-496C-A99A-6CE867740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498496"/>
        <c:axId val="145500032"/>
        <c:axId val="0"/>
      </c:bar3DChart>
      <c:catAx>
        <c:axId val="145498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5500032"/>
        <c:crosses val="autoZero"/>
        <c:auto val="1"/>
        <c:lblAlgn val="ctr"/>
        <c:lblOffset val="100"/>
        <c:noMultiLvlLbl val="0"/>
      </c:catAx>
      <c:valAx>
        <c:axId val="1455000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54984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B6-4092-91D6-D6F51CB1C03C}"/>
              </c:ext>
            </c:extLst>
          </c:dPt>
          <c:dPt>
            <c:idx val="1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B6-4092-91D6-D6F51CB1C03C}"/>
              </c:ext>
            </c:extLst>
          </c:dPt>
          <c:dPt>
            <c:idx val="2"/>
            <c:invertIfNegative val="0"/>
            <c:bubble3D val="0"/>
            <c:spPr>
              <a:solidFill>
                <a:srgbClr val="7E664A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2">
                    <a:shade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FB6-4092-91D6-D6F51CB1C03C}"/>
              </c:ext>
            </c:extLst>
          </c:dPt>
          <c:dLbls>
            <c:dLbl>
              <c:idx val="0"/>
              <c:layout>
                <c:manualLayout>
                  <c:x val="-2.1198736876640395E-2"/>
                  <c:y val="-2.4382835943795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B6-4092-91D6-D6F51CB1C03C}"/>
                </c:ext>
              </c:extLst>
            </c:dLbl>
            <c:dLbl>
              <c:idx val="1"/>
              <c:layout>
                <c:manualLayout>
                  <c:x val="-1.9100203200406406E-2"/>
                  <c:y val="-2.0512839853517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B6-4092-91D6-D6F51CB1C03C}"/>
                </c:ext>
              </c:extLst>
            </c:dLbl>
            <c:dLbl>
              <c:idx val="2"/>
              <c:layout>
                <c:manualLayout>
                  <c:x val="-9.2376148293963258E-3"/>
                  <c:y val="-2.5640986959631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B6-4092-91D6-D6F51CB1C0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Анатомия</c:v>
                </c:pt>
                <c:pt idx="1">
                  <c:v>Биохимия</c:v>
                </c:pt>
                <c:pt idx="2">
                  <c:v>Гистология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39.200000000000003</c:v>
                </c:pt>
                <c:pt idx="1">
                  <c:v>46.15</c:v>
                </c:pt>
                <c:pt idx="2">
                  <c:v>49.5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B6-4092-91D6-D6F51CB1C0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5C2A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3.6361019388705451E-2"/>
                  <c:y val="-2.0512839853517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DF-47FF-AA9C-84FBDA43193F}"/>
                </c:ext>
              </c:extLst>
            </c:dLbl>
            <c:dLbl>
              <c:idx val="1"/>
              <c:layout>
                <c:manualLayout>
                  <c:x val="8.7719298245613024E-3"/>
                  <c:y val="-2.8205128205128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DF-47FF-AA9C-84FBDA43193F}"/>
                </c:ext>
              </c:extLst>
            </c:dLbl>
            <c:dLbl>
              <c:idx val="2"/>
              <c:layout>
                <c:manualLayout>
                  <c:x val="2.0467836257309982E-2"/>
                  <c:y val="-3.076923076923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DF-47FF-AA9C-84FBDA431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Анатомия</c:v>
                </c:pt>
                <c:pt idx="1">
                  <c:v>Биохимия</c:v>
                </c:pt>
                <c:pt idx="2">
                  <c:v>Гистология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</c:v>
                </c:pt>
                <c:pt idx="1">
                  <c:v>45.7</c:v>
                </c:pt>
                <c:pt idx="2">
                  <c:v>54.7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B6-4092-91D6-D6F51CB1C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642240"/>
        <c:axId val="145643776"/>
        <c:axId val="0"/>
      </c:bar3DChart>
      <c:catAx>
        <c:axId val="145642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5643776"/>
        <c:crosses val="autoZero"/>
        <c:auto val="1"/>
        <c:lblAlgn val="ctr"/>
        <c:lblOffset val="100"/>
        <c:noMultiLvlLbl val="0"/>
      </c:catAx>
      <c:valAx>
        <c:axId val="145643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56422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0.90385</cdr:y>
    </cdr:from>
    <cdr:to>
      <cdr:x>0.98387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38600"/>
          <a:ext cx="4648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C2B5A-470E-490B-83A8-67F3009C17FD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B4666-D906-4532-83C3-D768FE2CA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49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4666-D906-4532-83C3-D768FE2CA74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8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4666-D906-4532-83C3-D768FE2CA74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8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4666-D906-4532-83C3-D768FE2CA74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2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Значительное снижение качественного показателя и среднего балла</a:t>
            </a:r>
            <a:r>
              <a:rPr lang="ru-RU" baseline="0" dirty="0" smtClean="0"/>
              <a:t> по мнению кафедры связано с перемещением фокуса внимания на практическую (техническую) часть дисциплины и недостаточную подготовку по теории.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4666-D906-4532-83C3-D768FE2CA74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82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Впервые</a:t>
            </a:r>
            <a:r>
              <a:rPr lang="ru-RU" baseline="0" dirty="0" smtClean="0"/>
              <a:t> по ФГОС 3++ в 9 семестре 5 курса дифференцированный зачет по практике по неотложным медицинским манипуляциям, дисциплина реализуется кафедрами поликлинической терапии и </a:t>
            </a:r>
            <a:r>
              <a:rPr lang="ru-RU" baseline="0" dirty="0" err="1" smtClean="0"/>
              <a:t>симуляционно-тренингового</a:t>
            </a:r>
            <a:r>
              <a:rPr lang="ru-RU" baseline="0" smtClean="0"/>
              <a:t> обучения.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4666-D906-4532-83C3-D768FE2CA74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19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4666-D906-4532-83C3-D768FE2CA74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398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Доля</a:t>
            </a:r>
            <a:r>
              <a:rPr lang="ru-RU" baseline="0" dirty="0" smtClean="0"/>
              <a:t> неудовлетворительных оценок имеет разнонаправленную траекторию. На 1 курсе количество неудов значительно сократилось. 2,3,4,5 курсы  напротив этот показатель вырос. Рост показателя неудовлетворительных оценок в первую очередь обусловлен изменением формата входа в сессию (допускали к сдаче промежуточной аттестации с наличием задолженности по экзаменационной </a:t>
            </a:r>
            <a:r>
              <a:rPr lang="ru-RU" baseline="0" smtClean="0"/>
              <a:t>дисциплине ).На </a:t>
            </a:r>
            <a:r>
              <a:rPr lang="ru-RU" baseline="0" dirty="0" smtClean="0"/>
              <a:t>указанных курсах по дисциплинам, которые внесли значительный вклад в показатель неудовлетворительных оценок по итогам прошлогодней сессии этого периода проведена доработка фонда оценочных средств и коррекция УМК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4666-D906-4532-83C3-D768FE2CA74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56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Доля</a:t>
            </a:r>
            <a:r>
              <a:rPr lang="ru-RU" baseline="0" dirty="0" smtClean="0"/>
              <a:t> неудовлетворительных оценок имеет разнонаправленную траекторию. На 1, 3, 4 курсах количество неудов значительно сократилось. 5 и 2 курс  напротив этот показатель вырос. На указанных курсах по дисциплинам, которые внесли значительный вклад в показатель неудовлетворительных оценок по итогам прошлогодней сессии этого периода проведена доработка фонда оценочных средств и коррекция УМК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4666-D906-4532-83C3-D768FE2CA74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69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Доля</a:t>
            </a:r>
            <a:r>
              <a:rPr lang="ru-RU" baseline="0" dirty="0" smtClean="0"/>
              <a:t> неудовлетворительных оценок имеет разнонаправленную траекторию. На 1, 3, 4 курсах количество неудов значительно сократилось. 5 и 2 курс  напротив этот показатель вырос. На указанных курсах по дисциплинам, которые внесли значительный вклад в показатель неудовлетворительных оценок по итогам прошлогодней сессии этого периода проведена доработка фонда оценочных средств и коррекция УМК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4666-D906-4532-83C3-D768FE2CA74D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87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3000" y="4114800"/>
            <a:ext cx="6858000" cy="864096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Ученый совет ФГБОУ ВО ЧГМА Минздрава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992888" cy="16002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Мониторинг качества образовательного процесса по результатам зимней экзаменационной сессии 2025-2026 учебного года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 descr="https://chitgma.ru/site/files/content_images/2023/12606/6f5409821536192e479f26d4db3a95a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219200" cy="1143000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1752600" y="5562600"/>
            <a:ext cx="6858000" cy="86409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lvl="0" algn="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Проректор по УРВД и МП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ФГБОУ ВО </a:t>
            </a:r>
          </a:p>
          <a:p>
            <a:pPr lvl="0" algn="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ЧГМА Минздрава России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д.м.н.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Альбина Александровна Жилина</a:t>
            </a:r>
          </a:p>
          <a:p>
            <a:pPr algn="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24.02.2026 г.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1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172200" cy="95562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  Качественный показатель на 3 курсе         31.05.01 Лечебное дело</a:t>
            </a:r>
            <a:endParaRPr lang="ru-RU" sz="20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87001027"/>
              </p:ext>
            </p:extLst>
          </p:nvPr>
        </p:nvGraphicFramePr>
        <p:xfrm>
          <a:off x="533400" y="1828800"/>
          <a:ext cx="4857750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79780654"/>
              </p:ext>
            </p:extLst>
          </p:nvPr>
        </p:nvGraphicFramePr>
        <p:xfrm>
          <a:off x="5715000" y="2133600"/>
          <a:ext cx="3200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705600" y="17526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pic>
        <p:nvPicPr>
          <p:cNvPr id="7" name="Рисунок 6" descr="https://chitgma.ru/site/files/content_images/2023/12606/6f5409821536192e479f26d4db3a95a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22237"/>
            <a:ext cx="72390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Качественный показатель на 4 курсе </a:t>
            </a:r>
            <a:b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31.05.01 Лечебное дело</a:t>
            </a:r>
            <a:endParaRPr lang="ru-RU" sz="20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2071895"/>
              </p:ext>
            </p:extLst>
          </p:nvPr>
        </p:nvGraphicFramePr>
        <p:xfrm>
          <a:off x="0" y="1828800"/>
          <a:ext cx="4495800" cy="448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0282207"/>
              </p:ext>
            </p:extLst>
          </p:nvPr>
        </p:nvGraphicFramePr>
        <p:xfrm>
          <a:off x="4724400" y="1649730"/>
          <a:ext cx="4267200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67400" y="1465064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143256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Качественный показатель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7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88423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           Качественный показатель на 5 курсе </a:t>
            </a:r>
            <a:b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31.05.01 Лечебное дело</a:t>
            </a:r>
            <a:endParaRPr lang="ru-RU" sz="20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93139061"/>
              </p:ext>
            </p:extLst>
          </p:nvPr>
        </p:nvGraphicFramePr>
        <p:xfrm>
          <a:off x="152400" y="1905000"/>
          <a:ext cx="5410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15910712"/>
              </p:ext>
            </p:extLst>
          </p:nvPr>
        </p:nvGraphicFramePr>
        <p:xfrm>
          <a:off x="5334000" y="2286000"/>
          <a:ext cx="3810000" cy="366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24600" y="198120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pic>
        <p:nvPicPr>
          <p:cNvPr id="8" name="Рисунок 7" descr="https://chitgma.ru/site/files/content_images/2023/12606/6f5409821536192e479f26d4db3a95a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22237"/>
            <a:ext cx="7239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Качественный показатель на 5 курсе </a:t>
            </a:r>
            <a:b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31.05.01 Лечебное дело</a:t>
            </a:r>
            <a:b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Arial Black" panose="020B0A04020102020204" pitchFamily="34" charset="0"/>
                <a:cs typeface="Times New Roman" pitchFamily="18" charset="0"/>
              </a:rPr>
              <a:t>Практика по неотложным медицинским манипуляциям</a:t>
            </a:r>
            <a:endParaRPr lang="ru-RU" sz="20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0" y="1828800"/>
          <a:ext cx="4495800" cy="448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267200" y="1539756"/>
          <a:ext cx="5334000" cy="490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67400" y="1465064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143256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Качественный показатель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6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86032"/>
            <a:ext cx="6838950" cy="1013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  <a:cs typeface="Times New Roman" pitchFamily="18" charset="0"/>
              </a:rPr>
              <a:t>Качественный </a:t>
            </a:r>
            <a:r>
              <a:rPr lang="ru-RU" sz="2400" b="1" dirty="0" smtClean="0">
                <a:latin typeface="Arial Black" panose="020B0A04020102020204" pitchFamily="34" charset="0"/>
                <a:cs typeface="Times New Roman" pitchFamily="18" charset="0"/>
              </a:rPr>
              <a:t>показатель и средний балл </a:t>
            </a:r>
            <a:r>
              <a:rPr lang="ru-RU" sz="2400" b="1" dirty="0">
                <a:latin typeface="Arial Black" panose="020B0A04020102020204" pitchFamily="34" charset="0"/>
                <a:cs typeface="Times New Roman" pitchFamily="18" charset="0"/>
              </a:rPr>
              <a:t>на 6 курсе </a:t>
            </a:r>
            <a:br>
              <a:rPr lang="ru-RU" sz="2400" b="1" dirty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400" b="1" dirty="0">
                <a:latin typeface="Arial Black" panose="020B0A04020102020204" pitchFamily="34" charset="0"/>
                <a:cs typeface="Times New Roman" pitchFamily="18" charset="0"/>
              </a:rPr>
              <a:t>31.05.01 Лечебное дело</a:t>
            </a:r>
            <a:br>
              <a:rPr lang="ru-RU" sz="2400" b="1" dirty="0">
                <a:latin typeface="Arial Black" panose="020B0A04020102020204" pitchFamily="34" charset="0"/>
                <a:cs typeface="Times New Roman" pitchFamily="18" charset="0"/>
              </a:rPr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1332159"/>
              </p:ext>
            </p:extLst>
          </p:nvPr>
        </p:nvGraphicFramePr>
        <p:xfrm>
          <a:off x="0" y="1916668"/>
          <a:ext cx="4648200" cy="448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676400" y="228600"/>
            <a:ext cx="715975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4079320"/>
              </p:ext>
            </p:extLst>
          </p:nvPr>
        </p:nvGraphicFramePr>
        <p:xfrm>
          <a:off x="4486275" y="1840468"/>
          <a:ext cx="4495800" cy="463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248400" y="1383268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17498" y="1322784"/>
            <a:ext cx="2883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Качественный показатель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2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255024" cy="99060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Показатель неудовлетворительных оценок на лечебном факультете по курсам, %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76620548"/>
              </p:ext>
            </p:extLst>
          </p:nvPr>
        </p:nvGraphicFramePr>
        <p:xfrm>
          <a:off x="381000" y="2133600"/>
          <a:ext cx="8452047" cy="27878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251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7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7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78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78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78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78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08126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</a:t>
                      </a:r>
                      <a:r>
                        <a:rPr lang="ru-RU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курсы</a:t>
                      </a:r>
                      <a:endParaRPr lang="ru-RU" sz="2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EADF8E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EADF8E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26">
                <a:tc vMerge="1">
                  <a:txBody>
                    <a:bodyPr/>
                    <a:lstStyle/>
                    <a:p>
                      <a:pPr algn="ctr"/>
                      <a:endParaRPr lang="ru-RU" sz="28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EADF8E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233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-202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</a:t>
                      </a:r>
                      <a:r>
                        <a:rPr lang="ru-RU" sz="1800" b="1" dirty="0" smtClean="0"/>
                        <a:t>,9</a:t>
                      </a:r>
                      <a:endParaRPr lang="ru-RU" sz="1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13,8</a:t>
                      </a:r>
                      <a:endParaRPr lang="ru-RU" sz="1800" b="1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5,9</a:t>
                      </a:r>
                      <a:endParaRPr lang="ru-RU" sz="1800" b="1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0,8</a:t>
                      </a:r>
                      <a:endParaRPr lang="ru-RU" sz="1800" b="1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1,8</a:t>
                      </a:r>
                      <a:endParaRPr lang="ru-RU" sz="1800" b="1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964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2024-2025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2,1</a:t>
                      </a:r>
                      <a:endParaRPr lang="ru-RU" sz="1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20,7</a:t>
                      </a:r>
                      <a:endParaRPr lang="ru-RU" sz="1800" b="1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2,49</a:t>
                      </a:r>
                      <a:endParaRPr lang="ru-RU" sz="1800" b="1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0,46</a:t>
                      </a:r>
                      <a:endParaRPr lang="ru-RU" sz="1800" b="1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2,24</a:t>
                      </a:r>
                      <a:endParaRPr lang="ru-RU" sz="1800" b="1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964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-202</a:t>
                      </a: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0,6</a:t>
                      </a:r>
                      <a:endParaRPr lang="ru-RU" sz="1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22,03</a:t>
                      </a:r>
                      <a:endParaRPr lang="ru-RU" sz="1800" b="1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6,9</a:t>
                      </a:r>
                      <a:endParaRPr lang="ru-RU" sz="1800" b="1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0,8</a:t>
                      </a:r>
                      <a:endParaRPr lang="ru-RU" sz="1800" b="1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3,4</a:t>
                      </a:r>
                      <a:endParaRPr lang="ru-RU" sz="1800" b="1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</a:t>
                      </a:r>
                      <a:endParaRPr lang="ru-RU" sz="1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272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7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7010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Качественный показатель на 1 курсе </a:t>
            </a:r>
            <a:br>
              <a:rPr lang="ru-RU" sz="24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31.05.02 Педиатрия</a:t>
            </a:r>
            <a:br>
              <a:rPr lang="ru-RU" sz="24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13417124"/>
              </p:ext>
            </p:extLst>
          </p:nvPr>
        </p:nvGraphicFramePr>
        <p:xfrm>
          <a:off x="609600" y="1825625"/>
          <a:ext cx="5105400" cy="442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70033030"/>
              </p:ext>
            </p:extLst>
          </p:nvPr>
        </p:nvGraphicFramePr>
        <p:xfrm>
          <a:off x="5638800" y="2057400"/>
          <a:ext cx="3352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829800" y="1066800"/>
            <a:ext cx="677875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9" name="Рисунок 8" descr="https://chitgma.ru/site/files/content_images/2023/12606/6f5409821536192e479f26d4db3a95a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629400" y="1600200"/>
            <a:ext cx="218958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Средний балл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77910053"/>
              </p:ext>
            </p:extLst>
          </p:nvPr>
        </p:nvGraphicFramePr>
        <p:xfrm>
          <a:off x="457200" y="1676400"/>
          <a:ext cx="4800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0291179"/>
              </p:ext>
            </p:extLst>
          </p:nvPr>
        </p:nvGraphicFramePr>
        <p:xfrm>
          <a:off x="5638800" y="2209800"/>
          <a:ext cx="3048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057400" y="228600"/>
            <a:ext cx="677875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05600" y="15240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pic>
        <p:nvPicPr>
          <p:cNvPr id="9" name="Рисунок 8" descr="https://chitgma.ru/site/files/content_images/2023/12606/6f5409821536192e479f26d4db3a95a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905000" y="3810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Times New Roman" pitchFamily="18" charset="0"/>
              </a:rPr>
              <a:t>Качественный показатель на 2 курсе </a:t>
            </a:r>
            <a:br>
              <a:rPr lang="ru-RU" sz="2400" b="1" dirty="0" smtClean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Arial Black" panose="020B0A04020102020204" pitchFamily="34" charset="0"/>
                <a:cs typeface="Times New Roman" pitchFamily="18" charset="0"/>
              </a:rPr>
              <a:t>31.05.02 Педиатрия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543800" cy="10668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Качественный показатель на 3 курсе </a:t>
            </a:r>
            <a:br>
              <a:rPr lang="ru-RU" sz="25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31.05.02 Педиатрия</a:t>
            </a:r>
            <a:endParaRPr lang="ru-RU" sz="25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3251892"/>
              </p:ext>
            </p:extLst>
          </p:nvPr>
        </p:nvGraphicFramePr>
        <p:xfrm>
          <a:off x="228600" y="1600200"/>
          <a:ext cx="5410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89348673"/>
              </p:ext>
            </p:extLst>
          </p:nvPr>
        </p:nvGraphicFramePr>
        <p:xfrm>
          <a:off x="5791200" y="2209800"/>
          <a:ext cx="3352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 flipH="1" flipV="1">
            <a:off x="8836152" y="1295400"/>
            <a:ext cx="2060448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05600" y="17526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pic>
        <p:nvPicPr>
          <p:cNvPr id="9" name="Рисунок 8" descr="https://chitgma.ru/site/files/content_images/2023/12606/6f5409821536192e479f26d4db3a95a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Качественный показатель на </a:t>
            </a:r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4 </a:t>
            </a:r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курсе </a:t>
            </a:r>
            <a:b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31.05.02 Педиатрия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0944364"/>
              </p:ext>
            </p:extLst>
          </p:nvPr>
        </p:nvGraphicFramePr>
        <p:xfrm>
          <a:off x="152400" y="1524001"/>
          <a:ext cx="55626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29508937"/>
              </p:ext>
            </p:extLst>
          </p:nvPr>
        </p:nvGraphicFramePr>
        <p:xfrm>
          <a:off x="5715000" y="2133600"/>
          <a:ext cx="3429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210800" y="1066800"/>
            <a:ext cx="6778752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1800" y="167640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pic>
        <p:nvPicPr>
          <p:cNvPr id="8" name="Рисунок 7" descr="https://chitgma.ru/site/files/content_images/2023/12606/6f5409821536192e479f26d4db3a95a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15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781800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Контингент студентов на 19.02.2026 </a:t>
            </a:r>
            <a:b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 2973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(2870, на 20.02.2025)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человек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3950921"/>
              </p:ext>
            </p:extLst>
          </p:nvPr>
        </p:nvGraphicFramePr>
        <p:xfrm>
          <a:off x="838200" y="1527174"/>
          <a:ext cx="8001000" cy="517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https://chitgma.ru/site/files/content_images/2023/12606/6f5409821536192e479f26d4db3a95a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Качественный показатель на 5 курсе </a:t>
            </a:r>
            <a:b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31.05.02 Педиатрия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60170601"/>
              </p:ext>
            </p:extLst>
          </p:nvPr>
        </p:nvGraphicFramePr>
        <p:xfrm>
          <a:off x="152400" y="1524001"/>
          <a:ext cx="55626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28509377"/>
              </p:ext>
            </p:extLst>
          </p:nvPr>
        </p:nvGraphicFramePr>
        <p:xfrm>
          <a:off x="5715000" y="2133600"/>
          <a:ext cx="3429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210800" y="1066800"/>
            <a:ext cx="6778752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1800" y="167640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pic>
        <p:nvPicPr>
          <p:cNvPr id="8" name="Рисунок 7" descr="https://chitgma.ru/site/files/content_images/2023/12606/6f5409821536192e479f26d4db3a95a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Средний балл </a:t>
            </a:r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на 5 курсе </a:t>
            </a:r>
            <a:b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31.05.02 Педиатрия</a:t>
            </a:r>
            <a:endParaRPr lang="ru-RU" dirty="0"/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42161434"/>
              </p:ext>
            </p:extLst>
          </p:nvPr>
        </p:nvGraphicFramePr>
        <p:xfrm>
          <a:off x="990600" y="1600200"/>
          <a:ext cx="784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210800" y="1066800"/>
            <a:ext cx="6778752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https://chitgma.ru/site/files/content_images/2023/12606/6f5409821536192e479f26d4db3a95a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7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781800" cy="9604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Качественный показатель на 6 курсе </a:t>
            </a:r>
            <a:b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31.05.02 Педиатрия</a:t>
            </a:r>
            <a:endParaRPr lang="ru-RU" dirty="0"/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57734578"/>
              </p:ext>
            </p:extLst>
          </p:nvPr>
        </p:nvGraphicFramePr>
        <p:xfrm>
          <a:off x="5410200" y="2057400"/>
          <a:ext cx="3601812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629400" y="16764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pic>
        <p:nvPicPr>
          <p:cNvPr id="8" name="Рисунок 7" descr="https://chitgma.ru/site/files/content_images/2023/12606/6f5409821536192e479f26d4db3a95a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1171951"/>
              </p:ext>
            </p:extLst>
          </p:nvPr>
        </p:nvGraphicFramePr>
        <p:xfrm>
          <a:off x="152400" y="1828801"/>
          <a:ext cx="5257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255024" cy="99060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Показатель неудовлетворительных оценок на педиатрическом факультете по курсам, %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92811173"/>
              </p:ext>
            </p:extLst>
          </p:nvPr>
        </p:nvGraphicFramePr>
        <p:xfrm>
          <a:off x="381000" y="2133600"/>
          <a:ext cx="8305801" cy="196092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071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8201">
                  <a:extLst>
                    <a:ext uri="{9D8B030D-6E8A-4147-A177-3AD203B41FA5}">
                      <a16:colId xmlns="" xmlns:a16="http://schemas.microsoft.com/office/drawing/2014/main" val="3830871859"/>
                    </a:ext>
                  </a:extLst>
                </a:gridCol>
              </a:tblGrid>
              <a:tr h="408126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</a:t>
                      </a:r>
                      <a:r>
                        <a:rPr lang="ru-RU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курсы</a:t>
                      </a:r>
                      <a:endParaRPr lang="ru-RU" sz="2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EADF8E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EADF8E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26">
                <a:tc vMerge="1">
                  <a:txBody>
                    <a:bodyPr/>
                    <a:lstStyle/>
                    <a:p>
                      <a:pPr algn="ctr"/>
                      <a:endParaRPr lang="ru-RU" sz="28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EADF8E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233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2024-2025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5,8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23,4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3,5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0,8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mtClean="0">
                          <a:latin typeface="+mn-lt"/>
                        </a:rPr>
                        <a:t>3,2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1,4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233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2025-2026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2,6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34,2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23,7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3,1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28,2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1,8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Качественный показатель на 1 курсе </a:t>
            </a:r>
            <a:b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31.05.03 Стоматология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39445105"/>
              </p:ext>
            </p:extLst>
          </p:nvPr>
        </p:nvGraphicFramePr>
        <p:xfrm>
          <a:off x="541176" y="1425414"/>
          <a:ext cx="472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03728312"/>
              </p:ext>
            </p:extLst>
          </p:nvPr>
        </p:nvGraphicFramePr>
        <p:xfrm>
          <a:off x="5446776" y="1861066"/>
          <a:ext cx="3352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057400" y="228600"/>
            <a:ext cx="677875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53200" y="16764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pic>
        <p:nvPicPr>
          <p:cNvPr id="8" name="Рисунок 7" descr="https://chitgma.ru/site/files/content_images/2023/12606/6f5409821536192e479f26d4db3a95a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3245" y="5387814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Увеличение количества неудовлетворительных оценок (15,6% (2025 -15,8 %)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Качественный показатель на 2 курсе </a:t>
            </a:r>
            <a:b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31.05.03 Стоматология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79425009"/>
              </p:ext>
            </p:extLst>
          </p:nvPr>
        </p:nvGraphicFramePr>
        <p:xfrm>
          <a:off x="152400" y="1341438"/>
          <a:ext cx="4876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50887365"/>
              </p:ext>
            </p:extLst>
          </p:nvPr>
        </p:nvGraphicFramePr>
        <p:xfrm>
          <a:off x="5575716" y="1579418"/>
          <a:ext cx="3276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057400" y="228600"/>
            <a:ext cx="677875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0" y="14478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pic>
        <p:nvPicPr>
          <p:cNvPr id="8" name="Рисунок 7" descr="https://chitgma.ru/site/files/content_images/2023/12606/6f5409821536192e479f26d4db3a95a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88464" y="271272"/>
            <a:ext cx="6553200" cy="11430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Качественный показатель на 3 курсе  31.05.03  Стоматология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81800" y="18288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pic>
        <p:nvPicPr>
          <p:cNvPr id="8" name="Рисунок 7" descr="https://chitgma.ru/site/files/content_images/2023/12606/6f5409821536192e479f26d4db3a95a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87494225"/>
              </p:ext>
            </p:extLst>
          </p:nvPr>
        </p:nvGraphicFramePr>
        <p:xfrm>
          <a:off x="228600" y="1447800"/>
          <a:ext cx="44354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79026778"/>
              </p:ext>
            </p:extLst>
          </p:nvPr>
        </p:nvGraphicFramePr>
        <p:xfrm>
          <a:off x="4937125" y="1856232"/>
          <a:ext cx="37496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47800" y="365126"/>
            <a:ext cx="70675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 Качественный показатель на 4 курсе              </a:t>
            </a:r>
            <a:b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700" b="1" dirty="0" smtClean="0">
                <a:latin typeface="Arial Black" panose="020B0A04020102020204" pitchFamily="34" charset="0"/>
                <a:cs typeface="Times New Roman" pitchFamily="18" charset="0"/>
              </a:rPr>
              <a:t>31.05.03 Стоматология</a:t>
            </a:r>
            <a:r>
              <a:rPr lang="ru-RU" sz="3600" b="1" dirty="0" smtClean="0"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Arial Black" panose="020B0A04020102020204" pitchFamily="34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9251887"/>
              </p:ext>
            </p:extLst>
          </p:nvPr>
        </p:nvGraphicFramePr>
        <p:xfrm>
          <a:off x="304800" y="1600200"/>
          <a:ext cx="4343400" cy="457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71613591"/>
              </p:ext>
            </p:extLst>
          </p:nvPr>
        </p:nvGraphicFramePr>
        <p:xfrm>
          <a:off x="5029200" y="1600200"/>
          <a:ext cx="394335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057400" y="228600"/>
            <a:ext cx="677875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1800" y="15240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pic>
        <p:nvPicPr>
          <p:cNvPr id="8" name="Рисунок 7" descr="https://chitgma.ru/site/files/content_images/2023/12606/6f5409821536192e479f26d4db3a95a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Times New Roman" pitchFamily="18" charset="0"/>
              </a:rPr>
              <a:t>        Качественный показатель на 5 курсе </a:t>
            </a:r>
            <a:br>
              <a:rPr lang="ru-RU" sz="2400" b="1" dirty="0" smtClean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Arial Black" panose="020B0A04020102020204" pitchFamily="34" charset="0"/>
                <a:cs typeface="Times New Roman" pitchFamily="18" charset="0"/>
              </a:rPr>
              <a:t>31.05.03 Стоматология</a:t>
            </a:r>
            <a:endParaRPr lang="ru-RU" sz="24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6068687"/>
              </p:ext>
            </p:extLst>
          </p:nvPr>
        </p:nvGraphicFramePr>
        <p:xfrm>
          <a:off x="152400" y="1828801"/>
          <a:ext cx="426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95873353"/>
              </p:ext>
            </p:extLst>
          </p:nvPr>
        </p:nvGraphicFramePr>
        <p:xfrm>
          <a:off x="4765964" y="2057400"/>
          <a:ext cx="4191000" cy="45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057400" y="228600"/>
            <a:ext cx="677875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24600" y="1491734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Средний балл</a:t>
            </a:r>
            <a:endParaRPr lang="ru-RU" dirty="0"/>
          </a:p>
        </p:txBody>
      </p:sp>
      <p:pic>
        <p:nvPicPr>
          <p:cNvPr id="8" name="Рисунок 7" descr="https://chitgma.ru/site/files/content_images/2023/12606/6f5409821536192e479f26d4db3a95a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255024" cy="99060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Показатель неудовлетворительных оценок на стоматологическом факультете по курсам, %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1036590"/>
              </p:ext>
            </p:extLst>
          </p:nvPr>
        </p:nvGraphicFramePr>
        <p:xfrm>
          <a:off x="381000" y="2133600"/>
          <a:ext cx="7696201" cy="20882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644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05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05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05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94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6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8126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</a:t>
                      </a:r>
                      <a:r>
                        <a:rPr lang="ru-RU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курсы</a:t>
                      </a:r>
                      <a:endParaRPr lang="ru-RU" sz="2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EADF8E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EADF8E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26">
                <a:tc vMerge="1">
                  <a:txBody>
                    <a:bodyPr/>
                    <a:lstStyle/>
                    <a:p>
                      <a:pPr algn="ctr"/>
                      <a:endParaRPr lang="ru-RU" sz="28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EADF8E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233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2024-2025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15,8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42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10,8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8,7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12,3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964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2025-2026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15,6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32,9</a:t>
                      </a:r>
                      <a:endParaRPr lang="ru-RU" sz="1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12,2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4,7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12,2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5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159752" cy="457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5C2A"/>
                </a:solidFill>
                <a:latin typeface="Arial Black" panose="020B0A04020102020204" pitchFamily="34" charset="0"/>
                <a:cs typeface="Times New Roman" pitchFamily="18" charset="0"/>
              </a:rPr>
              <a:t>Вход в сессию, %</a:t>
            </a:r>
            <a:endParaRPr lang="ru-RU" sz="2400" dirty="0">
              <a:solidFill>
                <a:srgbClr val="005C2A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423070"/>
              </p:ext>
            </p:extLst>
          </p:nvPr>
        </p:nvGraphicFramePr>
        <p:xfrm>
          <a:off x="1755710" y="1083946"/>
          <a:ext cx="6705601" cy="116395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73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1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27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Учебные годы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Лечебный</a:t>
                      </a:r>
                      <a:endParaRPr lang="ru-RU" sz="2400" b="1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92,2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94,7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87,7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 descr="https://chitgma.ru/site/files/content_images/2023/12606/6f5409821536192e479f26d4db3a95a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2400300"/>
            <a:ext cx="7772400" cy="361949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80772125"/>
              </p:ext>
            </p:extLst>
          </p:nvPr>
        </p:nvGraphicFramePr>
        <p:xfrm>
          <a:off x="533400" y="2400300"/>
          <a:ext cx="8077200" cy="424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778752" cy="9906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Средний балл по специальностям и по формам обучения</a:t>
            </a:r>
            <a:endParaRPr lang="ru-RU" sz="2000" dirty="0">
              <a:solidFill>
                <a:schemeClr val="tx1"/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33523335"/>
              </p:ext>
            </p:extLst>
          </p:nvPr>
        </p:nvGraphicFramePr>
        <p:xfrm>
          <a:off x="533399" y="1981200"/>
          <a:ext cx="8382000" cy="368687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91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65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41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5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41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53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447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57200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Форма обучения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Факультеты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3506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Лечебный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Педиатрический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Стоматологический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5816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113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Бюджетная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4,3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4,2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4,0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4,14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4,3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4,24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52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Целевая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3,96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3,72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3,7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3,81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4,1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4,12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452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Коммерческая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3,64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3,4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3,6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3,86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3,9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3,9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 descr="https://chitgma.ru/site/files/content_images/2023/12606/6f5409821536192e479f26d4db3a95a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Движение контингента по </a:t>
            </a:r>
            <a:r>
              <a:rPr lang="ru-RU" dirty="0" err="1" smtClean="0"/>
              <a:t>специалитету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0094461"/>
              </p:ext>
            </p:extLst>
          </p:nvPr>
        </p:nvGraphicFramePr>
        <p:xfrm>
          <a:off x="304799" y="1447800"/>
          <a:ext cx="8238764" cy="522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831">
                  <a:extLst>
                    <a:ext uri="{9D8B030D-6E8A-4147-A177-3AD203B41FA5}">
                      <a16:colId xmlns="" xmlns:a16="http://schemas.microsoft.com/office/drawing/2014/main" val="865719485"/>
                    </a:ext>
                  </a:extLst>
                </a:gridCol>
                <a:gridCol w="1009650">
                  <a:extLst>
                    <a:ext uri="{9D8B030D-6E8A-4147-A177-3AD203B41FA5}">
                      <a16:colId xmlns="" xmlns:a16="http://schemas.microsoft.com/office/drawing/2014/main" val="1941301066"/>
                    </a:ext>
                  </a:extLst>
                </a:gridCol>
                <a:gridCol w="1162549">
                  <a:extLst>
                    <a:ext uri="{9D8B030D-6E8A-4147-A177-3AD203B41FA5}">
                      <a16:colId xmlns="" xmlns:a16="http://schemas.microsoft.com/office/drawing/2014/main" val="719350724"/>
                    </a:ext>
                  </a:extLst>
                </a:gridCol>
                <a:gridCol w="1081768">
                  <a:extLst>
                    <a:ext uri="{9D8B030D-6E8A-4147-A177-3AD203B41FA5}">
                      <a16:colId xmlns="" xmlns:a16="http://schemas.microsoft.com/office/drawing/2014/main" val="3215655795"/>
                    </a:ext>
                  </a:extLst>
                </a:gridCol>
                <a:gridCol w="1081768">
                  <a:extLst>
                    <a:ext uri="{9D8B030D-6E8A-4147-A177-3AD203B41FA5}">
                      <a16:colId xmlns="" xmlns:a16="http://schemas.microsoft.com/office/drawing/2014/main" val="2646709361"/>
                    </a:ext>
                  </a:extLst>
                </a:gridCol>
                <a:gridCol w="1009649">
                  <a:extLst>
                    <a:ext uri="{9D8B030D-6E8A-4147-A177-3AD203B41FA5}">
                      <a16:colId xmlns="" xmlns:a16="http://schemas.microsoft.com/office/drawing/2014/main" val="2469824623"/>
                    </a:ext>
                  </a:extLst>
                </a:gridCol>
                <a:gridCol w="1162549">
                  <a:extLst>
                    <a:ext uri="{9D8B030D-6E8A-4147-A177-3AD203B41FA5}">
                      <a16:colId xmlns="" xmlns:a16="http://schemas.microsoft.com/office/drawing/2014/main" val="29963826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Факультеты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Лечебный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Педиатрический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Стоматологический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64195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9906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отчислено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8726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Перевод в другой 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3894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Академический</a:t>
                      </a:r>
                      <a:r>
                        <a:rPr lang="ru-RU" baseline="0" dirty="0" smtClean="0"/>
                        <a:t> отпуск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r>
                        <a:rPr lang="ru-RU" baseline="0" dirty="0" smtClean="0"/>
                        <a:t> (вышедших из а/о 26)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 (вышедших из а/о</a:t>
                      </a:r>
                      <a:r>
                        <a:rPr lang="ru-RU" baseline="0" dirty="0" smtClean="0"/>
                        <a:t> 14)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8113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Восстановлено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073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Потери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r>
                        <a:rPr lang="ru-RU" i="1" dirty="0" smtClean="0"/>
                        <a:t>20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8221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Дефицит б/м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-36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-26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-103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-95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8702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8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2590800"/>
            <a:ext cx="902208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159752" cy="457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Вход в сессию, %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7342637"/>
              </p:ext>
            </p:extLst>
          </p:nvPr>
        </p:nvGraphicFramePr>
        <p:xfrm>
          <a:off x="1676400" y="2743200"/>
          <a:ext cx="7086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367681"/>
              </p:ext>
            </p:extLst>
          </p:nvPr>
        </p:nvGraphicFramePr>
        <p:xfrm>
          <a:off x="1752600" y="1295400"/>
          <a:ext cx="7010401" cy="1295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863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95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2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23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Учебные годы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8645">
                <a:tc>
                  <a:txBody>
                    <a:bodyPr/>
                    <a:lstStyle/>
                    <a:p>
                      <a:pPr algn="l"/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Педиатрический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84,2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87,3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,6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 descr="https://chitgma.ru/site/files/content_images/2023/12606/6f5409821536192e479f26d4db3a95a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59752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itchFamily="18" charset="0"/>
              </a:rPr>
              <a:t>Вход в сессию</a:t>
            </a:r>
            <a:r>
              <a:rPr lang="ru-RU" sz="2400" b="1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itchFamily="18" charset="0"/>
              </a:rPr>
              <a:t>, %</a:t>
            </a:r>
            <a:endParaRPr lang="ru-RU" sz="2400" dirty="0">
              <a:solidFill>
                <a:srgbClr val="6633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1205119"/>
              </p:ext>
            </p:extLst>
          </p:nvPr>
        </p:nvGraphicFramePr>
        <p:xfrm>
          <a:off x="1981200" y="2819400"/>
          <a:ext cx="6477000" cy="350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52412"/>
              </p:ext>
            </p:extLst>
          </p:nvPr>
        </p:nvGraphicFramePr>
        <p:xfrm>
          <a:off x="2057400" y="1447800"/>
          <a:ext cx="6477000" cy="110299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901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97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97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74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Учебные годы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l"/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Стоматологический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94,7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89,5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 descr="https://chitgma.ru/site/files/content_images/2023/12606/6f5409821536192e479f26d4db3a95a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172200" cy="762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Качественный показатель, %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26646342"/>
              </p:ext>
            </p:extLst>
          </p:nvPr>
        </p:nvGraphicFramePr>
        <p:xfrm>
          <a:off x="381000" y="2133600"/>
          <a:ext cx="8534400" cy="32366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55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82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5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5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5905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Факультеты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Учебные годы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2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45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Лечебный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67,5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60,8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73,1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499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Педиатрический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68,9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66,5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67,6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3049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Стоматологический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n-lt"/>
                          <a:cs typeface="+mn-cs"/>
                        </a:rPr>
                        <a:t>66,9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n-lt"/>
                          <a:cs typeface="+mn-cs"/>
                        </a:rPr>
                        <a:t>66,8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n-lt"/>
                          <a:cs typeface="+mn-cs"/>
                        </a:rPr>
                        <a:t>73,3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 descr="https://chitgma.ru/site/files/content_images/2023/12606/6f5409821536192e479f26d4db3a95a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Качественный показатель на 1 курсе </a:t>
            </a:r>
            <a:b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31.05.01 Лечебное дело по итогам сдачи </a:t>
            </a:r>
            <a:b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экзамена и учебной практики</a:t>
            </a:r>
            <a:b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endParaRPr lang="ru-RU" sz="20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59904572"/>
              </p:ext>
            </p:extLst>
          </p:nvPr>
        </p:nvGraphicFramePr>
        <p:xfrm>
          <a:off x="152400" y="1828800"/>
          <a:ext cx="4800600" cy="411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69801565"/>
              </p:ext>
            </p:extLst>
          </p:nvPr>
        </p:nvGraphicFramePr>
        <p:xfrm>
          <a:off x="5334000" y="2209800"/>
          <a:ext cx="3657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705600" y="18288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pic>
        <p:nvPicPr>
          <p:cNvPr id="7" name="Рисунок 6" descr="https://chitgma.ru/site/files/content_images/2023/12606/6f5409821536192e479f26d4db3a95a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521772"/>
            <a:ext cx="7239000" cy="132556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Качественный показатель на 1 курсе </a:t>
            </a:r>
            <a:br>
              <a:rPr lang="ru-RU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31.05.01 Лечебное дело (ОПОП с использованием языка посредника) по итогам сдачи </a:t>
            </a:r>
            <a:br>
              <a:rPr lang="ru-RU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экзамена и учебной практики</a:t>
            </a:r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endParaRPr lang="ru-RU" sz="20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30955522"/>
              </p:ext>
            </p:extLst>
          </p:nvPr>
        </p:nvGraphicFramePr>
        <p:xfrm>
          <a:off x="152400" y="1828800"/>
          <a:ext cx="4800600" cy="411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09871969"/>
              </p:ext>
            </p:extLst>
          </p:nvPr>
        </p:nvGraphicFramePr>
        <p:xfrm>
          <a:off x="5334000" y="2209800"/>
          <a:ext cx="3657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705600" y="18288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pic>
        <p:nvPicPr>
          <p:cNvPr id="7" name="Рисунок 6" descr="https://chitgma.ru/site/files/content_images/2023/12606/6f5409821536192e479f26d4db3a95a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50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1536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   Качественный показатель на 2 курсе </a:t>
            </a:r>
            <a:br>
              <a:rPr lang="ru-RU" sz="2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31.05.01 Лечебное дело</a:t>
            </a:r>
            <a:endParaRPr lang="ru-RU" sz="22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67803617"/>
              </p:ext>
            </p:extLst>
          </p:nvPr>
        </p:nvGraphicFramePr>
        <p:xfrm>
          <a:off x="533400" y="1890135"/>
          <a:ext cx="4876800" cy="420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32795281"/>
              </p:ext>
            </p:extLst>
          </p:nvPr>
        </p:nvGraphicFramePr>
        <p:xfrm>
          <a:off x="5257800" y="2057400"/>
          <a:ext cx="3683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705600" y="17526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pic>
        <p:nvPicPr>
          <p:cNvPr id="8" name="Рисунок 7" descr="https://chitgma.ru/site/files/content_images/2023/12606/6f5409821536192e479f26d4db3a95a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9964</TotalTime>
  <Words>946</Words>
  <Application>Microsoft Office PowerPoint</Application>
  <PresentationFormat>Экран (4:3)</PresentationFormat>
  <Paragraphs>444</Paragraphs>
  <Slides>32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Справедливость</vt:lpstr>
      <vt:lpstr>  Мониторинг качества образовательного процесса по результатам зимней экзаменационной сессии 2025-2026 учебного года</vt:lpstr>
      <vt:lpstr>Контингент студентов на 19.02.2026  –  2973 (2870, на 20.02.2025)человек</vt:lpstr>
      <vt:lpstr>Вход в сессию, %</vt:lpstr>
      <vt:lpstr>Вход в сессию, %</vt:lpstr>
      <vt:lpstr>Вход в сессию, %</vt:lpstr>
      <vt:lpstr>Качественный показатель, %</vt:lpstr>
      <vt:lpstr>Качественный показатель на 1 курсе  31.05.01 Лечебное дело по итогам сдачи  экзамена и учебной практики </vt:lpstr>
      <vt:lpstr>Качественный показатель на 1 курсе  31.05.01 Лечебное дело (ОПОП с использованием языка посредника) по итогам сдачи  экзамена и учебной практики </vt:lpstr>
      <vt:lpstr>   Качественный показатель на 2 курсе  31.05.01 Лечебное дело</vt:lpstr>
      <vt:lpstr>  Качественный показатель на 3 курсе         31.05.01 Лечебное дело</vt:lpstr>
      <vt:lpstr>Качественный показатель на 4 курсе  31.05.01 Лечебное дело</vt:lpstr>
      <vt:lpstr>           Качественный показатель на 5 курсе  31.05.01 Лечебное дело</vt:lpstr>
      <vt:lpstr>Качественный показатель на 5 курсе  31.05.01 Лечебное дело Практика по неотложным медицинским манипуляциям</vt:lpstr>
      <vt:lpstr>Качественный показатель и средний балл на 6 курсе  31.05.01 Лечебное дело </vt:lpstr>
      <vt:lpstr>Показатель неудовлетворительных оценок на лечебном факультете по курсам, %</vt:lpstr>
      <vt:lpstr>Качественный показатель на 1 курсе  31.05.02 Педиатрия </vt:lpstr>
      <vt:lpstr>Презентация PowerPoint</vt:lpstr>
      <vt:lpstr>Качественный показатель на 3 курсе  31.05.02 Педиатрия</vt:lpstr>
      <vt:lpstr>Качественный показатель на 4 курсе  31.05.02 Педиатрия</vt:lpstr>
      <vt:lpstr>Качественный показатель на 5 курсе  31.05.02 Педиатрия</vt:lpstr>
      <vt:lpstr>Средний балл на 5 курсе  31.05.02 Педиатрия</vt:lpstr>
      <vt:lpstr>Качественный показатель на 6 курсе  31.05.02 Педиатрия</vt:lpstr>
      <vt:lpstr>Показатель неудовлетворительных оценок на педиатрическом факультете по курсам, %</vt:lpstr>
      <vt:lpstr>Качественный показатель на 1 курсе  31.05.03 Стоматология</vt:lpstr>
      <vt:lpstr>Качественный показатель на 2 курсе  31.05.03 Стоматология</vt:lpstr>
      <vt:lpstr>Качественный показатель на 3 курсе  31.05.03  Стоматология</vt:lpstr>
      <vt:lpstr> Качественный показатель на 4 курсе               31.05.03 Стоматология </vt:lpstr>
      <vt:lpstr>        Качественный показатель на 5 курсе  31.05.03 Стоматология</vt:lpstr>
      <vt:lpstr>Показатель неудовлетворительных оценок на стоматологическом факультете по курсам, %</vt:lpstr>
      <vt:lpstr>Средний балл по специальностям и по формам обучения</vt:lpstr>
      <vt:lpstr>Движение контингента по специалитету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Ладнич Наталья Алексеевна</dc:creator>
  <cp:lastModifiedBy>АЛЬБИНА</cp:lastModifiedBy>
  <cp:revision>970</cp:revision>
  <dcterms:modified xsi:type="dcterms:W3CDTF">2026-02-19T16:07:50Z</dcterms:modified>
</cp:coreProperties>
</file>