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75" r:id="rId15"/>
    <p:sldId id="273" r:id="rId16"/>
    <p:sldId id="274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labina3" initials="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707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608C5-8426-438C-84D3-4DB729DF8F3C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8027E-430D-4432-9ED0-173EC0C546A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4900" dirty="0" smtClean="0">
                <a:latin typeface="+mn-lt"/>
              </a:rPr>
              <a:t>Новинки учебного абонемента</a:t>
            </a:r>
            <a:endParaRPr lang="ru-RU" sz="4900" dirty="0">
              <a:latin typeface="+mn-lt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 smtClean="0"/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Биология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 учебнике изложен курс биологии, охарактеризованные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сверхновые биологические дисциплины –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геномика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buNone/>
            </a:pP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протеомика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метаболомика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, биология живых систем,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гипотезы происхождения жизни.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Биологические основы жизнедеятельности и развития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живых форм, включая человека.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Биология: учебник в 2 –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х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т. / под ред. Ярыгина В. Н.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ГЭОТАР –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Медиа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, 2014.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balabina3\Рабочий стол\новинки\Биология-_учебник.Том_2_(в_комплекте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499592"/>
            <a:ext cx="2237581" cy="3345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4900" dirty="0" smtClean="0">
                <a:latin typeface="+mn-lt"/>
              </a:rPr>
              <a:t>Новинки учебного абонемента</a:t>
            </a:r>
            <a:endParaRPr lang="ru-RU" sz="4900" dirty="0">
              <a:latin typeface="+mn-lt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 smtClean="0"/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Общая физиотерапия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  учебнике представлены основные разделы общей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физиотерапии, рассмотрены современные представления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о молекулярных, клеточных, тканевых, органных и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системных уровнях действия лечебных физических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факторах, основные показания и противопоказания к их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назначению.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Пономаренко Г. Н. Общая физиотерапия. ГЭОТАР – </a:t>
            </a:r>
          </a:p>
          <a:p>
            <a:pPr>
              <a:buNone/>
            </a:pP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Медиа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, 2013</a:t>
            </a:r>
          </a:p>
        </p:txBody>
      </p:sp>
      <p:pic>
        <p:nvPicPr>
          <p:cNvPr id="10242" name="Picture 2" descr="C:\Documents and Settings\balabina3\Рабочий стол\новинки\QIP Shot - Screen 1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1" y="2786058"/>
            <a:ext cx="2148850" cy="30407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4900" dirty="0" smtClean="0">
                <a:latin typeface="+mn-lt"/>
              </a:rPr>
              <a:t>Новинки учебного абонемента</a:t>
            </a:r>
            <a:endParaRPr lang="ru-RU" sz="4900" dirty="0">
              <a:latin typeface="+mn-lt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Неврология и 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  нейрохирургия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Учебник содержит базисную информацию по основным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разделам фундаментальной и клинической неврологии и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нейрохирургии.  Предоставлены сведения по анатомии,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развитию морфофункциональным основам,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функционирова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</a:p>
          <a:p>
            <a:pPr>
              <a:buNone/>
            </a:pP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ния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нервной системы, исследования больных. Семиотика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нервных нарушений. Освещены современные подходы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к профилактике и лечению основных форм неврологической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патологии, реабилитация и медико-социальная экспертиза.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Неврология и нейрохирургия: учебник: в 2 т / Гусев Е. И. и др.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- ГЭОТАР –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Медиа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, 2013</a:t>
            </a:r>
          </a:p>
          <a:p>
            <a:pPr>
              <a:buNone/>
            </a:pPr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266" name="Picture 2" descr="C:\Documents and Settings\balabina3\Рабочий стол\новинки\QIP Shot - Screen 1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357430"/>
            <a:ext cx="2190763" cy="30819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4900" dirty="0" smtClean="0">
                <a:latin typeface="+mn-lt"/>
              </a:rPr>
              <a:t>Новинки учебного абонемента</a:t>
            </a:r>
            <a:endParaRPr lang="ru-RU" sz="4900" dirty="0">
              <a:latin typeface="+mn-lt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Медицинская генетика</a:t>
            </a:r>
          </a:p>
          <a:p>
            <a:pPr>
              <a:buNone/>
            </a:pPr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Настоящее издание содержит новейшую информацию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о молекулярной диагностике, проекте «Геном человека»,</a:t>
            </a:r>
          </a:p>
          <a:p>
            <a:pPr>
              <a:buNone/>
            </a:pP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фармакогенетике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, генетике развития и генетике рака.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 книге содержится 240 высококачественных фотографий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различных генетических заболеваний человека.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Медицинская генетика: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уч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. пособие / Роберт Л.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Ньюссбаум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Родерик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Р. Мак –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Иннес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, и др. – ГЭОТАР –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Медиа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, 2010</a:t>
            </a:r>
          </a:p>
        </p:txBody>
      </p:sp>
      <p:pic>
        <p:nvPicPr>
          <p:cNvPr id="3075" name="Picture 3" descr="C:\Documents and Settings\balabina3\Рабочий стол\новинки\QIP Shot - Screen 1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571744"/>
            <a:ext cx="2333663" cy="3234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4900" dirty="0" smtClean="0">
                <a:latin typeface="+mn-lt"/>
              </a:rPr>
              <a:t>Новинки учебного абонемента</a:t>
            </a:r>
            <a:endParaRPr lang="ru-RU" sz="4900" dirty="0">
              <a:latin typeface="+mn-lt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Фтизиатрия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 издании содержится информация о достижениях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медицинской науки и диагностике, профилактике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и лечении туберкулеза. Весь теоретический материал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иллюстрирован, что значительно облегчает его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восприятию и усвоению.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Фтизиатрия: учебник М. И. Перельман,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И. В.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Богадельникова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– ГЭОТАР –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Медиа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, 2012</a:t>
            </a:r>
          </a:p>
        </p:txBody>
      </p:sp>
      <p:pic>
        <p:nvPicPr>
          <p:cNvPr id="4098" name="Picture 2" descr="C:\Documents and Settings\balabina3\Рабочий стол\новинки\100441604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285992"/>
            <a:ext cx="2578090" cy="37833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4900" dirty="0" smtClean="0">
                <a:latin typeface="+mn-lt"/>
              </a:rPr>
              <a:t>Новинки учебного абонемента</a:t>
            </a:r>
            <a:endParaRPr lang="ru-RU" sz="4900" dirty="0">
              <a:latin typeface="+mn-lt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 smtClean="0"/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Кардиология</a:t>
            </a:r>
            <a:endParaRPr lang="ru-RU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 учебном пособии по кардиологии, предоставлены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овременные взгляды на этиологию, патогенез,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д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иагностику и лечение важнейших кардиологических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заболеваний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. Особое внимание уделено вопросам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казанию неотложной помощи.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Кардиология: учебное пособие / А. В.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Говорин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А. П. Филев,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Эксперсс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– издательство, 2014 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balabina3\Рабочий стол\кафедра терапии\QIP Shot - Screen 0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6714" y="2428868"/>
            <a:ext cx="2526871" cy="3571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4900" dirty="0" smtClean="0">
                <a:latin typeface="+mn-lt"/>
              </a:rPr>
              <a:t>Новинки учебного абонемента</a:t>
            </a:r>
            <a:endParaRPr lang="ru-RU" sz="4900" dirty="0">
              <a:latin typeface="+mn-lt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Поликлиническая терапия</a:t>
            </a:r>
          </a:p>
          <a:p>
            <a:pPr>
              <a:buNone/>
            </a:pPr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 учебнике даны характеристики наиболее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распространенных заболеваний, описаны их диагностика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и лечение. Особое внимание уделено организации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диспансерной работы и экспертизе трудоспособности.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Обсуждаются возможности и необходимость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профилактики заболеваний.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Поликлиническая терапия: учебник / В. И.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Сторожаков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И. И.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Чукаева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и др. – ГЭОТАР –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Медиа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, 2012</a:t>
            </a:r>
          </a:p>
          <a:p>
            <a:pPr>
              <a:buNone/>
            </a:pPr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 descr="C:\Documents and Settings\balabina3\Рабочий стол\новинки\44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04294" y="3000372"/>
            <a:ext cx="2109430" cy="29110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4900" dirty="0" smtClean="0">
                <a:latin typeface="+mn-lt"/>
              </a:rPr>
              <a:t>Новинки учебного абонемента</a:t>
            </a:r>
            <a:endParaRPr lang="ru-RU" sz="4900" dirty="0">
              <a:latin typeface="+mn-lt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38912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Лечебная физическая культура   </a:t>
            </a:r>
          </a:p>
          <a:p>
            <a:pPr>
              <a:buNone/>
            </a:pPr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 учебном пособии предоставлена организация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Медико-социальной реабилитации больных и инвалидов.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 систематизированном виде описаны средства и формы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Лечебной физкультуры, использование физических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Упражнений в водной среде, кабинетах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эрготерапии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А так же в сочетании с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тракционной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терапией.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Лечебная физическая культура: </a:t>
            </a:r>
          </a:p>
          <a:p>
            <a:pPr>
              <a:buNone/>
            </a:pP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уч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. пособие / В. А. Епифанов и др. – ГЭОТАР –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Медиа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, 2014</a:t>
            </a:r>
          </a:p>
        </p:txBody>
      </p:sp>
      <p:pic>
        <p:nvPicPr>
          <p:cNvPr id="6146" name="Picture 2" descr="C:\Documents and Settings\balabina3\Рабочий стол\новинки\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825024"/>
            <a:ext cx="2024062" cy="3128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4900" dirty="0" smtClean="0">
                <a:latin typeface="+mn-lt"/>
              </a:rPr>
              <a:t>Новинки учебного абонемента</a:t>
            </a:r>
            <a:endParaRPr lang="ru-RU" sz="4900" dirty="0">
              <a:latin typeface="+mn-lt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32500" lnSpcReduction="20000"/>
          </a:bodyPr>
          <a:lstStyle/>
          <a:p>
            <a:r>
              <a:rPr lang="ru-RU" sz="9800" dirty="0" smtClean="0">
                <a:solidFill>
                  <a:schemeClr val="accent3">
                    <a:lumMod val="50000"/>
                  </a:schemeClr>
                </a:solidFill>
              </a:rPr>
              <a:t>Травматология, Ортопедия</a:t>
            </a:r>
          </a:p>
          <a:p>
            <a:pPr>
              <a:buNone/>
            </a:pPr>
            <a:endParaRPr lang="ru-RU" sz="49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4900" dirty="0" smtClean="0">
                <a:solidFill>
                  <a:schemeClr val="accent3">
                    <a:lumMod val="50000"/>
                  </a:schemeClr>
                </a:solidFill>
              </a:rPr>
              <a:t>В атласе содержится обширный материал, </a:t>
            </a:r>
          </a:p>
          <a:p>
            <a:pPr>
              <a:buNone/>
            </a:pPr>
            <a:r>
              <a:rPr lang="ru-RU" sz="4900" dirty="0" smtClean="0">
                <a:solidFill>
                  <a:schemeClr val="accent3">
                    <a:lumMod val="50000"/>
                  </a:schemeClr>
                </a:solidFill>
              </a:rPr>
              <a:t>иллюстрирующий стадии термической </a:t>
            </a:r>
          </a:p>
          <a:p>
            <a:pPr>
              <a:buNone/>
            </a:pPr>
            <a:r>
              <a:rPr lang="ru-RU" sz="4900" dirty="0" smtClean="0">
                <a:solidFill>
                  <a:schemeClr val="accent3">
                    <a:lumMod val="50000"/>
                  </a:schemeClr>
                </a:solidFill>
              </a:rPr>
              <a:t>травмы. </a:t>
            </a:r>
          </a:p>
          <a:p>
            <a:pPr>
              <a:buNone/>
            </a:pPr>
            <a:r>
              <a:rPr lang="ru-RU" sz="4900" dirty="0" smtClean="0">
                <a:solidFill>
                  <a:schemeClr val="accent3">
                    <a:lumMod val="50000"/>
                  </a:schemeClr>
                </a:solidFill>
              </a:rPr>
              <a:t>Атлас термической травмы. </a:t>
            </a:r>
            <a:r>
              <a:rPr lang="ru-RU" sz="4900" dirty="0" err="1" smtClean="0">
                <a:solidFill>
                  <a:schemeClr val="accent3">
                    <a:lumMod val="50000"/>
                  </a:schemeClr>
                </a:solidFill>
              </a:rPr>
              <a:t>Сизоненко</a:t>
            </a:r>
            <a:r>
              <a:rPr lang="ru-RU" sz="4900" dirty="0" smtClean="0">
                <a:solidFill>
                  <a:schemeClr val="accent3">
                    <a:lumMod val="50000"/>
                  </a:schemeClr>
                </a:solidFill>
              </a:rPr>
              <a:t> В. А. </a:t>
            </a:r>
          </a:p>
          <a:p>
            <a:pPr>
              <a:buNone/>
            </a:pPr>
            <a:r>
              <a:rPr lang="ru-RU" sz="4900" dirty="0" err="1" smtClean="0">
                <a:solidFill>
                  <a:schemeClr val="accent3">
                    <a:lumMod val="50000"/>
                  </a:schemeClr>
                </a:solidFill>
              </a:rPr>
              <a:t>Эксперсс</a:t>
            </a:r>
            <a:r>
              <a:rPr lang="ru-RU" sz="4900" dirty="0" smtClean="0">
                <a:solidFill>
                  <a:schemeClr val="accent3">
                    <a:lumMod val="50000"/>
                  </a:schemeClr>
                </a:solidFill>
              </a:rPr>
              <a:t> – издательство, 2014</a:t>
            </a:r>
          </a:p>
          <a:p>
            <a:r>
              <a:rPr lang="ru-RU" sz="4900" dirty="0" smtClean="0">
                <a:solidFill>
                  <a:schemeClr val="accent3">
                    <a:lumMod val="50000"/>
                  </a:schemeClr>
                </a:solidFill>
              </a:rPr>
              <a:t>Учебное пособие содержит основные </a:t>
            </a:r>
          </a:p>
          <a:p>
            <a:pPr>
              <a:buNone/>
            </a:pPr>
            <a:r>
              <a:rPr lang="ru-RU" sz="4900" dirty="0" smtClean="0">
                <a:solidFill>
                  <a:schemeClr val="accent3">
                    <a:lumMod val="50000"/>
                  </a:schemeClr>
                </a:solidFill>
              </a:rPr>
              <a:t>элементы патогенеза </a:t>
            </a:r>
          </a:p>
          <a:p>
            <a:pPr>
              <a:buNone/>
            </a:pPr>
            <a:r>
              <a:rPr lang="ru-RU" sz="4900" dirty="0" smtClean="0">
                <a:solidFill>
                  <a:schemeClr val="accent3">
                    <a:lumMod val="50000"/>
                  </a:schemeClr>
                </a:solidFill>
              </a:rPr>
              <a:t>травматического шока, клиники, </a:t>
            </a:r>
          </a:p>
          <a:p>
            <a:pPr>
              <a:buNone/>
            </a:pPr>
            <a:r>
              <a:rPr lang="ru-RU" sz="4900" dirty="0" smtClean="0">
                <a:solidFill>
                  <a:schemeClr val="accent3">
                    <a:lumMod val="50000"/>
                  </a:schemeClr>
                </a:solidFill>
              </a:rPr>
              <a:t>диагностика и лечение на  </a:t>
            </a:r>
            <a:r>
              <a:rPr lang="ru-RU" sz="4900" dirty="0" err="1" smtClean="0">
                <a:solidFill>
                  <a:schemeClr val="accent3">
                    <a:lumMod val="50000"/>
                  </a:schemeClr>
                </a:solidFill>
              </a:rPr>
              <a:t>догоспитальном</a:t>
            </a:r>
            <a:r>
              <a:rPr lang="ru-RU" sz="4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4900" dirty="0" smtClean="0">
                <a:solidFill>
                  <a:schemeClr val="accent3">
                    <a:lumMod val="50000"/>
                  </a:schemeClr>
                </a:solidFill>
              </a:rPr>
              <a:t>этапе.</a:t>
            </a:r>
          </a:p>
          <a:p>
            <a:pPr>
              <a:buNone/>
            </a:pPr>
            <a:r>
              <a:rPr lang="ru-RU" sz="4900" dirty="0" err="1" smtClean="0">
                <a:solidFill>
                  <a:schemeClr val="accent3">
                    <a:lumMod val="50000"/>
                  </a:schemeClr>
                </a:solidFill>
              </a:rPr>
              <a:t>Намоконов</a:t>
            </a:r>
            <a:r>
              <a:rPr lang="ru-RU" sz="4900" dirty="0" smtClean="0">
                <a:solidFill>
                  <a:schemeClr val="accent3">
                    <a:lumMod val="50000"/>
                  </a:schemeClr>
                </a:solidFill>
              </a:rPr>
              <a:t> Е. В. и др. Диагностика и лечение </a:t>
            </a:r>
          </a:p>
          <a:p>
            <a:pPr>
              <a:buNone/>
            </a:pPr>
            <a:r>
              <a:rPr lang="ru-RU" sz="4900" dirty="0" smtClean="0">
                <a:solidFill>
                  <a:schemeClr val="accent3">
                    <a:lumMod val="50000"/>
                  </a:schemeClr>
                </a:solidFill>
              </a:rPr>
              <a:t>травматического шока на </a:t>
            </a:r>
            <a:r>
              <a:rPr lang="ru-RU" sz="4900" dirty="0" err="1" smtClean="0">
                <a:solidFill>
                  <a:schemeClr val="accent3">
                    <a:lumMod val="50000"/>
                  </a:schemeClr>
                </a:solidFill>
              </a:rPr>
              <a:t>догоспитальном</a:t>
            </a:r>
            <a:r>
              <a:rPr lang="ru-RU" sz="4900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</a:p>
          <a:p>
            <a:pPr>
              <a:buNone/>
            </a:pPr>
            <a:r>
              <a:rPr lang="ru-RU" sz="4900" dirty="0" smtClean="0">
                <a:solidFill>
                  <a:schemeClr val="accent3">
                    <a:lumMod val="50000"/>
                  </a:schemeClr>
                </a:solidFill>
              </a:rPr>
              <a:t>Этапе учебное пособие – РИЦ ЧГМА 2014 </a:t>
            </a:r>
          </a:p>
          <a:p>
            <a:pPr>
              <a:buNone/>
            </a:pPr>
            <a:r>
              <a:rPr lang="ru-RU" sz="4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49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12290" name="Picture 2" descr="C:\Documents and Settings\balabina3\Рабочий стол\новинки\QIP Shot - Screen 09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786058"/>
            <a:ext cx="1928826" cy="29457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2291" name="Picture 3" descr="C:\Documents and Settings\balabina3\Рабочий стол\новинки\QIP Shot - Screen 09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214554"/>
            <a:ext cx="1945508" cy="29600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4900" dirty="0" smtClean="0">
                <a:latin typeface="+mn-lt"/>
              </a:rPr>
              <a:t>Новинки учебного абонемента</a:t>
            </a:r>
            <a:endParaRPr lang="ru-RU" sz="4900" dirty="0">
              <a:latin typeface="+mn-lt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 smtClean="0"/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Общий уход за детьми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 учебном пособии расширено содержание глав по уходу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за детьми с эндокринными заболеваниями, болезнями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органов пищеварение , неотложными состояниями.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 учетом последних достижений педиатрии, изложены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вопросы ухода за детьми грудного возраста и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воспитание детей раннего возраста.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Общий уход за детьми: учебное пособие /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А. М.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Запруднов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и др. – ГЭОТАР –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Медиа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, 2012</a:t>
            </a:r>
          </a:p>
        </p:txBody>
      </p:sp>
      <p:pic>
        <p:nvPicPr>
          <p:cNvPr id="13314" name="Picture 2" descr="C:\Documents and Settings\balabina3\Рабочий стол\новинки\10043865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500306"/>
            <a:ext cx="2266938" cy="33907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4900" dirty="0" smtClean="0">
                <a:latin typeface="+mn-lt"/>
              </a:rPr>
              <a:t>Новинки учебного абонемента</a:t>
            </a:r>
            <a:endParaRPr lang="ru-RU" sz="4900" dirty="0">
              <a:latin typeface="+mn-lt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 smtClean="0"/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Детские болезни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 учебнике с современных позиций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рассмотрены все разделы педиатрии: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организация помощи детям,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неонатология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патология у детей младшего и старшего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возраста, диагностика и лечение .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Отдельные разделы посвящены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распространенным наследственным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Заболеваниям, детским инфекциям, болезни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Эндокринной системы и др.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Детские болезни: учебник : в 2 т. / </a:t>
            </a:r>
          </a:p>
          <a:p>
            <a:pPr>
              <a:buNone/>
            </a:pP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Запруднов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 А. М. и др. – ГЭОТАР, 2013</a:t>
            </a:r>
          </a:p>
        </p:txBody>
      </p:sp>
      <p:pic>
        <p:nvPicPr>
          <p:cNvPr id="14339" name="Picture 3" descr="C:\Documents and Settings\balabina3\Рабочий стол\новинки\10058491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420396"/>
            <a:ext cx="2071702" cy="28659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338" name="Picture 2" descr="C:\Documents and Settings\balabina3\Рабочий стол\новинки\10058494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143248"/>
            <a:ext cx="1986078" cy="27860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4900" dirty="0" smtClean="0">
                <a:latin typeface="+mn-lt"/>
              </a:rPr>
              <a:t>Новинки учебного абонемента</a:t>
            </a:r>
            <a:endParaRPr lang="ru-RU" sz="4900" dirty="0">
              <a:latin typeface="+mn-lt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 smtClean="0"/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Гистология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 издании представлены основные сведения по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цитологии, учение о тканях и органах;  описаны стадии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и критические периоды развития человека.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Рассмотрены современные данные о регенерации и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реактивных изменениях тканей и органов.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Гистология, эмбриология, цитология: учебник под ред.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Ю. И. Афанасьева, Н. А. Юриной. –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ГЭОТАР –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Медиа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, 2014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Documents and Settings\balabina3\Рабочий стол\новинки\QIP Shot - Screen 1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571744"/>
            <a:ext cx="2343138" cy="34332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4900" dirty="0" smtClean="0">
                <a:latin typeface="+mn-lt"/>
              </a:rPr>
              <a:t>Новинки учебного абонемента</a:t>
            </a:r>
            <a:endParaRPr lang="ru-RU" sz="4900" dirty="0">
              <a:latin typeface="+mn-lt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 smtClean="0"/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Стоматология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 учебном пособии изложены классические  методы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хирургического лечения, эстетических врожденных и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возрастных недостатков в области лица. </a:t>
            </a:r>
          </a:p>
          <a:p>
            <a:pPr>
              <a:buNone/>
            </a:pP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Пинелис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И. С.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Идр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Основы эстетической хирургии лица: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уч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. пособие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РИЦ ЧГМА, 2012</a:t>
            </a:r>
          </a:p>
          <a:p>
            <a:pPr marL="342900" indent="-342900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 учебном пособии освящены вопросы строения кожи, </a:t>
            </a:r>
          </a:p>
          <a:p>
            <a:pPr marL="342900" indent="-342900"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эпидемиологии, этиологии, патогенеза, клиники, диагностика</a:t>
            </a:r>
          </a:p>
          <a:p>
            <a:pPr marL="342900" indent="-342900"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и лечение.</a:t>
            </a:r>
          </a:p>
          <a:p>
            <a:pPr marL="342900" indent="-342900"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Бородулина И. И., Климова И. С., Фурункул и карбункул</a:t>
            </a:r>
          </a:p>
          <a:p>
            <a:pPr marL="342900" indent="-342900"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челюстно-лицевой области.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Уч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. пособие, Чита, 2011</a:t>
            </a:r>
          </a:p>
          <a:p>
            <a:pPr>
              <a:buNone/>
            </a:pPr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Documents and Settings\balabina3\Рабочий стол\новинки\QIP Shot - Screen 1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000240"/>
            <a:ext cx="1785950" cy="25964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027" name="Picture 3" descr="C:\Documents and Settings\balabina3\Рабочий стол\новинки\QIP Shot - Screen 1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357562"/>
            <a:ext cx="1857388" cy="27173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4900" dirty="0" smtClean="0">
                <a:latin typeface="+mn-lt"/>
              </a:rPr>
              <a:t>Новинки учебного абонемента</a:t>
            </a:r>
            <a:endParaRPr lang="ru-RU" sz="4900" dirty="0">
              <a:latin typeface="+mn-lt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 smtClean="0"/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Микробиология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Учебное издание состоит из разделов по общей и частной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микробиологии и итогового тестового экзамена. Общая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часть включает сведения по систематике, морфологии,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физиологии, генетике и экологии микроорганизмов,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патогенных для человека, так же приведены основы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иммунологии и учение об инфекции, и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микробиологическая диагностика инфекционных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болезней. </a:t>
            </a:r>
          </a:p>
          <a:p>
            <a:pPr>
              <a:buNone/>
            </a:pP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Поздеев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О. К. Медицинская микробиология: учебное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пособие / под ред. В. И. Покровского. – ГЭОТАР –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Медиа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2010</a:t>
            </a:r>
          </a:p>
        </p:txBody>
      </p:sp>
      <p:pic>
        <p:nvPicPr>
          <p:cNvPr id="3074" name="Picture 2" descr="C:\Documents and Settings\balabina3\Рабочий стол\новинки\QIP Shot - Screen 1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643182"/>
            <a:ext cx="2071702" cy="32070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4900" dirty="0" smtClean="0">
                <a:latin typeface="+mn-lt"/>
              </a:rPr>
              <a:t>Новинки учебного абонемента</a:t>
            </a:r>
            <a:endParaRPr lang="ru-RU" sz="4900" dirty="0">
              <a:latin typeface="+mn-lt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 smtClean="0"/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Иммунология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 учебнике представлены современные сведения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обо всех аспектах строения и функционирования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системы иммунитета в норме и патологии.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Даны сведения о популяциях клеток иммунной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системы, рецепторных структурах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иммуноцитов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механизмах формирования внутриклеточных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сигнальных  путей. Разобраны иммунодефициты,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аллергические и аутоиммунные заболевания.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Хаитов Р. М. Иммунология: учебник – ГЭОТАР –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Медиа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2013</a:t>
            </a:r>
          </a:p>
        </p:txBody>
      </p:sp>
      <p:pic>
        <p:nvPicPr>
          <p:cNvPr id="4098" name="Picture 2" descr="C:\Documents and Settings\balabina3\Рабочий стол\новинки\QIP Shot - Screen 09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428868"/>
            <a:ext cx="2476481" cy="355340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4900" dirty="0" smtClean="0">
                <a:latin typeface="+mn-lt"/>
              </a:rPr>
              <a:t>Новинки учебного абонемента</a:t>
            </a:r>
            <a:endParaRPr lang="ru-RU" sz="4900" dirty="0">
              <a:latin typeface="+mn-lt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Лучевая диагностика, 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  Лучевая терапия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 учебнике изложены основы лучевой диагностики и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лучевой терапии, с описанием физических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принципов получения изображения.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Рассматривается лучевая анатомия органов и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систем человека. Подробно описана лучевая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семиотика повреждений и наиболее часто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встречающихся  заболеваний скелета, органов  груди,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живота, таза, а так же головного и спинного мозга.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Лучевая диагностика: учебник под ред.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Г. Е.Труфанова – ГЭОТАР –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Медиа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, 2013</a:t>
            </a:r>
          </a:p>
          <a:p>
            <a:pPr>
              <a:buNone/>
            </a:pPr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2" name="Picture 2" descr="C:\Documents and Settings\balabina3\Рабочий стол\новинки\102459699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143116"/>
            <a:ext cx="2160534" cy="30809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123" name="Picture 3" descr="C:\Documents and Settings\balabina3\Рабочий стол\новинки\QIP Shot - Screen 09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286124"/>
            <a:ext cx="2000264" cy="2793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4900" dirty="0" smtClean="0">
                <a:latin typeface="+mn-lt"/>
              </a:rPr>
              <a:t>Новинки учебного абонемента</a:t>
            </a:r>
            <a:endParaRPr lang="ru-RU" sz="4900" dirty="0">
              <a:latin typeface="+mn-lt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 smtClean="0"/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Фармакология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Учебник включает разделы о лечении и профилактике,</a:t>
            </a:r>
          </a:p>
          <a:p>
            <a:pPr>
              <a:buNone/>
            </a:pP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остеопароза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, мозгового кровообращения, о новых</a:t>
            </a:r>
          </a:p>
          <a:p>
            <a:pPr>
              <a:buNone/>
            </a:pP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гиполипидемических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препаратах, о ожирении, о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новых антикоагулянтах, противогрибковых и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противовирусных препаратах, о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противобластномных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средств из группы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моноклональных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антител, о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перспективах генной терапии и др..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Фармакология:  учебник Д. А.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Харкевич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. – ГЭОТАР-</a:t>
            </a:r>
          </a:p>
          <a:p>
            <a:pPr>
              <a:buNone/>
            </a:pP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Медиа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, 2013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147" name="Picture 3" descr="C:\Documents and Settings\balabina3\Рабочий стол\новинки\QIP Shot - Screen 1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357430"/>
            <a:ext cx="2499222" cy="36313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4900" dirty="0" smtClean="0">
                <a:latin typeface="+mn-lt"/>
              </a:rPr>
              <a:t>Новинки учебного абонемента</a:t>
            </a:r>
            <a:endParaRPr lang="ru-RU" sz="4900" dirty="0">
              <a:latin typeface="+mn-lt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ru-RU" dirty="0" smtClean="0"/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Фармакогнозия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 учебнике приведены общие понятия касающихся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лекарственных растений, растительного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и животного сырья. Отражены данные о их  заготовке,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первичной обработке, сушке и хранению.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Перечислены основные препараты, изготовляемые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на его основе.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Фармакогнозия: учебник / И. А. Самылина, Г. П. Яковлев.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- ГЭОТАР –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Медиа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, 2014</a:t>
            </a:r>
          </a:p>
        </p:txBody>
      </p:sp>
      <p:pic>
        <p:nvPicPr>
          <p:cNvPr id="7170" name="Picture 2" descr="C:\Documents and Settings\balabina3\Рабочий стол\новинки\QIP Shot - Screen 1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357430"/>
            <a:ext cx="2522554" cy="3578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4900" dirty="0" smtClean="0">
                <a:latin typeface="+mn-lt"/>
              </a:rPr>
              <a:t>Новинки учебного абонемента</a:t>
            </a:r>
            <a:endParaRPr lang="ru-RU" sz="4900" dirty="0">
              <a:latin typeface="+mn-lt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Физика, биофизика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Учебник состоит из 2 –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х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частей. В 1-ой части рассмотрены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различные виды колебаний, механические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электро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-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Магнитные волны, законы акустики. Рентгеновские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излучения и его взаимодействия с веществом, основные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представления квантовой механики и радиоактивные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излучения. Изложено  применение этих физических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явлений в медицинской практике. Во 2-ой части уделено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большое внимание методам моделирования биологических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процессов и взаимодействие с биосферой.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Физика и биофизика: учебник / В. Ф. Антонов и др.. –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ГЭОТАР –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Медиа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, 2013</a:t>
            </a:r>
          </a:p>
        </p:txBody>
      </p:sp>
      <p:pic>
        <p:nvPicPr>
          <p:cNvPr id="8194" name="Picture 2" descr="C:\Documents and Settings\balabina3\Рабочий стол\новинки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285992"/>
            <a:ext cx="2339406" cy="35578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sz="4900" dirty="0" smtClean="0">
                <a:latin typeface="+mn-lt"/>
              </a:rPr>
              <a:t>Новинки учебного абонемента</a:t>
            </a:r>
            <a:endParaRPr lang="ru-RU" sz="4900" dirty="0">
              <a:latin typeface="+mn-lt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Патологическая 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  физиология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Данные учебные пособия рассматривают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патологические процессы, лежащие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в основе заболеваний внутренних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органов и иммунных систем.</a:t>
            </a:r>
          </a:p>
          <a:p>
            <a:pPr>
              <a:buNone/>
            </a:pPr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Учебные пособия под ред. Н. Н.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Цыбикова</a:t>
            </a:r>
            <a:endParaRPr lang="ru-RU" sz="1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и др. РИЦ ЧГМА, 2014</a:t>
            </a:r>
          </a:p>
        </p:txBody>
      </p:sp>
      <p:pic>
        <p:nvPicPr>
          <p:cNvPr id="9219" name="Picture 3" descr="C:\Documents and Settings\balabina3\Рабочий стол\сканы\IMG_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285992"/>
            <a:ext cx="2357454" cy="30337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9220" name="Picture 4" descr="C:\Documents and Settings\balabina3\Рабочий стол\новинки\QIP Shot - Screen 10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143248"/>
            <a:ext cx="2022135" cy="29144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279</TotalTime>
  <Words>1344</Words>
  <PresentationFormat>Экран (4:3)</PresentationFormat>
  <Paragraphs>245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Новинки учебного абонемента</vt:lpstr>
      <vt:lpstr>Новинки учебного абонемента</vt:lpstr>
      <vt:lpstr>Новинки учебного абонемента</vt:lpstr>
      <vt:lpstr>Новинки учебного абонемента</vt:lpstr>
      <vt:lpstr>Новинки учебного абонемента</vt:lpstr>
      <vt:lpstr>Новинки учебного абонемента</vt:lpstr>
      <vt:lpstr>Новинки учебного абонемента</vt:lpstr>
      <vt:lpstr>Новинки учебного абонемента</vt:lpstr>
      <vt:lpstr>Новинки учебного абонемента</vt:lpstr>
      <vt:lpstr>Новинки учебного абонемента</vt:lpstr>
      <vt:lpstr>Новинки учебного абонемента</vt:lpstr>
      <vt:lpstr>Новинки учебного абонемента</vt:lpstr>
      <vt:lpstr>Новинки учебного абонемента</vt:lpstr>
      <vt:lpstr>Новинки учебного абонемента</vt:lpstr>
      <vt:lpstr>Новинки учебного абонемента</vt:lpstr>
      <vt:lpstr>Новинки учебного абонемента</vt:lpstr>
      <vt:lpstr>Новинки учебного абонемента</vt:lpstr>
      <vt:lpstr>Новинки учебного абонемента</vt:lpstr>
      <vt:lpstr>Новинки учебного абонемента</vt:lpstr>
      <vt:lpstr>Новинки учебного абонемента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Новинки учебного абонемента</dc:title>
  <cp:lastModifiedBy>balabina3</cp:lastModifiedBy>
  <cp:revision>43</cp:revision>
  <dcterms:modified xsi:type="dcterms:W3CDTF">2014-12-15T03:15:07Z</dcterms:modified>
</cp:coreProperties>
</file>