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69" r:id="rId2"/>
    <p:sldId id="274" r:id="rId3"/>
    <p:sldId id="257" r:id="rId4"/>
    <p:sldId id="261" r:id="rId5"/>
    <p:sldId id="258" r:id="rId6"/>
    <p:sldId id="260" r:id="rId7"/>
    <p:sldId id="271" r:id="rId8"/>
    <p:sldId id="273" r:id="rId9"/>
    <p:sldId id="263" r:id="rId10"/>
    <p:sldId id="264" r:id="rId11"/>
    <p:sldId id="265" r:id="rId12"/>
    <p:sldId id="266" r:id="rId13"/>
    <p:sldId id="267" r:id="rId14"/>
    <p:sldId id="268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21" autoAdjust="0"/>
    <p:restoredTop sz="94660"/>
  </p:normalViewPr>
  <p:slideViewPr>
    <p:cSldViewPr>
      <p:cViewPr varScale="1">
        <p:scale>
          <a:sx n="88" d="100"/>
          <a:sy n="88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9C572-AB67-48A3-8F1D-CD1655C9D22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01C66-9A9B-4A45-BC54-BE13A64A5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5F97E09-A0BA-4D0C-BACB-A50EF38F1133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E4833D0-6616-456C-8436-0695654EEC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F97E09-A0BA-4D0C-BACB-A50EF38F1133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4833D0-6616-456C-8436-0695654EE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F97E09-A0BA-4D0C-BACB-A50EF38F1133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4833D0-6616-456C-8436-0695654EE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F97E09-A0BA-4D0C-BACB-A50EF38F1133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4833D0-6616-456C-8436-0695654EE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5F97E09-A0BA-4D0C-BACB-A50EF38F1133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E4833D0-6616-456C-8436-0695654EEC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F97E09-A0BA-4D0C-BACB-A50EF38F1133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E4833D0-6616-456C-8436-0695654EEC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F97E09-A0BA-4D0C-BACB-A50EF38F1133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E4833D0-6616-456C-8436-0695654EE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F97E09-A0BA-4D0C-BACB-A50EF38F1133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4833D0-6616-456C-8436-0695654EEC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F97E09-A0BA-4D0C-BACB-A50EF38F1133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4833D0-6616-456C-8436-0695654EE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5F97E09-A0BA-4D0C-BACB-A50EF38F1133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E4833D0-6616-456C-8436-0695654EEC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5F97E09-A0BA-4D0C-BACB-A50EF38F1133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E4833D0-6616-456C-8436-0695654EEC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5F97E09-A0BA-4D0C-BACB-A50EF38F1133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E4833D0-6616-456C-8436-0695654EEC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/>
          <p:nvPr/>
        </p:nvPicPr>
        <p:blipFill>
          <a:blip r:embed="rId2"/>
          <a:srcRect l="15858" r="2643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2844" y="1357298"/>
            <a:ext cx="9001156" cy="4643470"/>
          </a:xfrm>
        </p:spPr>
        <p:txBody>
          <a:bodyPr>
            <a:noAutofit/>
          </a:bodyPr>
          <a:lstStyle/>
          <a:p>
            <a:r>
              <a:rPr lang="ru-RU" sz="12500" b="1" dirty="0" smtClean="0">
                <a:solidFill>
                  <a:srgbClr val="C00000"/>
                </a:solidFill>
              </a:rPr>
              <a:t>Негасимый огонь</a:t>
            </a:r>
            <a:br>
              <a:rPr lang="ru-RU" sz="12500" b="1" dirty="0" smtClean="0">
                <a:solidFill>
                  <a:srgbClr val="C00000"/>
                </a:solidFill>
              </a:rPr>
            </a:br>
            <a:r>
              <a:rPr lang="ru-RU" sz="12500" b="1" dirty="0" smtClean="0">
                <a:solidFill>
                  <a:srgbClr val="C00000"/>
                </a:solidFill>
              </a:rPr>
              <a:t> памяти</a:t>
            </a:r>
            <a:endParaRPr lang="ru-RU" sz="125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500570"/>
            <a:ext cx="2857488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428868"/>
            <a:ext cx="3571900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500042"/>
            <a:ext cx="5214942" cy="2143140"/>
          </a:xfrm>
        </p:spPr>
        <p:txBody>
          <a:bodyPr>
            <a:normAutofit fontScale="47500" lnSpcReduction="20000"/>
          </a:bodyPr>
          <a:lstStyle/>
          <a:p>
            <a:r>
              <a:rPr lang="ru-RU" sz="5100" b="1" dirty="0" smtClean="0"/>
              <a:t>Карпов В.В. Маршал Жуков. Его соратники и противники в дни войны и мира / В.В. Карпов. – М.: Вече, 2005. – 576 с.</a:t>
            </a:r>
          </a:p>
          <a:p>
            <a:endParaRPr lang="ru-RU" sz="2400" dirty="0" smtClean="0"/>
          </a:p>
          <a:p>
            <a:endParaRPr lang="ru-RU" sz="2900" b="1" i="1" dirty="0" smtClean="0"/>
          </a:p>
          <a:p>
            <a:r>
              <a:rPr lang="ru-RU" sz="4200" b="1" i="1" dirty="0" smtClean="0"/>
              <a:t>. </a:t>
            </a:r>
            <a:endParaRPr lang="ru-RU" sz="4200" b="1" i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b="7820"/>
          <a:stretch>
            <a:fillRect/>
          </a:stretch>
        </p:blipFill>
        <p:spPr bwMode="auto">
          <a:xfrm>
            <a:off x="6572264" y="214290"/>
            <a:ext cx="2362928" cy="345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Прямоугольник 4"/>
          <p:cNvSpPr/>
          <p:nvPr/>
        </p:nvSpPr>
        <p:spPr>
          <a:xfrm>
            <a:off x="285720" y="2000240"/>
            <a:ext cx="42148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</a:rPr>
              <a:t>В центре монументального издания -  Георгий Константинович Жуков. Автор исследует его взаимоотношения с И.В.Сталиным, с другими руководителями государства и армии, с подчиненными ему командирами, политработниками. Без умолчаний рассказывается о мучительных годах маршала Жукова, когда великого полководца подвергли опале. 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86116" y="571480"/>
            <a:ext cx="5572164" cy="564360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Романенко К.К. Великая война Сталина. Триумф Верховного Главнокомандующего / К.К. Романенко. – М.: Яуза, </a:t>
            </a:r>
            <a:r>
              <a:rPr lang="ru-RU" sz="2400" b="1" dirty="0" err="1" smtClean="0"/>
              <a:t>Эксмо</a:t>
            </a:r>
            <a:r>
              <a:rPr lang="ru-RU" sz="2400" b="1" dirty="0" smtClean="0"/>
              <a:t>, 2008. – 768 с.</a:t>
            </a:r>
          </a:p>
          <a:p>
            <a:endParaRPr lang="ru-RU" sz="2400" dirty="0" smtClean="0"/>
          </a:p>
          <a:p>
            <a:r>
              <a:rPr lang="ru-RU" sz="2000" b="1" i="1" dirty="0" smtClean="0">
                <a:solidFill>
                  <a:srgbClr val="FFFF00"/>
                </a:solidFill>
              </a:rPr>
              <a:t>В этом издании автор опровергает </a:t>
            </a:r>
            <a:r>
              <a:rPr lang="ru-RU" sz="2000" b="1" i="1" dirty="0" smtClean="0">
                <a:solidFill>
                  <a:srgbClr val="FFFF00"/>
                </a:solidFill>
              </a:rPr>
              <a:t>главные </a:t>
            </a:r>
            <a:r>
              <a:rPr lang="ru-RU" sz="2000" b="1" i="1" dirty="0" err="1" smtClean="0">
                <a:solidFill>
                  <a:srgbClr val="FFFF00"/>
                </a:solidFill>
              </a:rPr>
              <a:t>антисталинские</a:t>
            </a:r>
            <a:r>
              <a:rPr lang="ru-RU" sz="2000" b="1" i="1" dirty="0" smtClean="0">
                <a:solidFill>
                  <a:srgbClr val="FFFF00"/>
                </a:solidFill>
              </a:rPr>
              <a:t> мифы, доказывая, что Верховный Главнокомандующий Сталин стал ключевой фигурой Великой Отечественной войны, сконцентрировав в своих руках управление экономикой и армией, фронтом и тылом, государственной машиной и дипломатией. </a:t>
            </a:r>
          </a:p>
          <a:p>
            <a:endParaRPr lang="ru-RU" sz="2400" dirty="0" smtClean="0"/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245610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Разведка и </a:t>
            </a:r>
            <a:r>
              <a:rPr lang="ru-RU" sz="4000" b="1" dirty="0" err="1" smtClean="0"/>
              <a:t>контразведка</a:t>
            </a:r>
            <a:r>
              <a:rPr lang="ru-RU" sz="4000" b="1" dirty="0" smtClean="0"/>
              <a:t> в Великой Отечественной войне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632411" y="1857364"/>
            <a:ext cx="2496997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643306" y="1428736"/>
            <a:ext cx="5214974" cy="5072098"/>
          </a:xfrm>
        </p:spPr>
        <p:txBody>
          <a:bodyPr>
            <a:normAutofit fontScale="92500" lnSpcReduction="10000"/>
          </a:bodyPr>
          <a:lstStyle/>
          <a:p>
            <a:r>
              <a:rPr lang="ru-RU" sz="2600" b="1" dirty="0" smtClean="0"/>
              <a:t>Кузнецов В.В.  НКВД против гестапо / В.В. Кузнецов. – М.: Алгоритм;  </a:t>
            </a:r>
            <a:r>
              <a:rPr lang="ru-RU" sz="2600" b="1" dirty="0" err="1" smtClean="0"/>
              <a:t>Эксмо</a:t>
            </a:r>
            <a:r>
              <a:rPr lang="ru-RU" sz="2600" b="1" dirty="0" smtClean="0"/>
              <a:t>, 2008. – 240 с.</a:t>
            </a:r>
          </a:p>
          <a:p>
            <a:pPr>
              <a:buNone/>
            </a:pPr>
            <a:endParaRPr lang="ru-RU" sz="2100" dirty="0" smtClean="0"/>
          </a:p>
          <a:p>
            <a:endParaRPr lang="ru-RU" sz="2100" dirty="0" smtClean="0"/>
          </a:p>
          <a:p>
            <a:r>
              <a:rPr lang="ru-RU" sz="2200" b="1" i="1" dirty="0" smtClean="0">
                <a:solidFill>
                  <a:srgbClr val="FFFF00"/>
                </a:solidFill>
              </a:rPr>
              <a:t>Автор этой книги, собирая материал, работал в основном с иностранными источниками. Благодаря этому ему удалось собрать уникальные сведения о нашей разведке, действовавшей в Германии перед войной и в военные годы. Впервые мы узнаем достоверные сведения о заданиях наших агентов, способах передачи информации, шифрах и о многом другом из "тайной кухни" советской внешней разведки.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571876"/>
            <a:ext cx="2107019" cy="299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4757742" cy="5786478"/>
          </a:xfrm>
        </p:spPr>
        <p:txBody>
          <a:bodyPr>
            <a:normAutofit fontScale="92500"/>
          </a:bodyPr>
          <a:lstStyle/>
          <a:p>
            <a:r>
              <a:rPr lang="ru-RU" sz="2600" b="1" dirty="0" smtClean="0"/>
              <a:t>Люди молчаливого подвига: Очерки о разведчиках / Сост. И.В. Василевич. – М.: Политиздат, 1980. – 367 с.</a:t>
            </a:r>
          </a:p>
          <a:p>
            <a:pPr>
              <a:buNone/>
            </a:pPr>
            <a:endParaRPr lang="ru-RU" sz="2300" dirty="0" smtClean="0"/>
          </a:p>
          <a:p>
            <a:r>
              <a:rPr lang="ru-RU" sz="2200" b="1" i="1" dirty="0" smtClean="0">
                <a:solidFill>
                  <a:srgbClr val="FFFF00"/>
                </a:solidFill>
              </a:rPr>
              <a:t>Эта книга - о бессмертных подвигах славных советских разведчиков, подпольщиков, патриотов-интернационалистов, активно боровшихся против фашизма в предвоенный период и в годы Великой Отечественной войны. О людях беспредельного мужества рассказывают известные журналисты, друзья и соратники героев невидимого фронта</a:t>
            </a:r>
            <a:r>
              <a:rPr lang="ru-RU" sz="2200" b="1" i="1" dirty="0" smtClean="0"/>
              <a:t>.</a:t>
            </a:r>
            <a:endParaRPr lang="ru-RU" sz="2200" b="1" i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b="7559"/>
          <a:stretch>
            <a:fillRect/>
          </a:stretch>
        </p:blipFill>
        <p:spPr bwMode="auto">
          <a:xfrm>
            <a:off x="6286512" y="500042"/>
            <a:ext cx="2362102" cy="33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6182" y="857232"/>
            <a:ext cx="4900618" cy="4929222"/>
          </a:xfrm>
        </p:spPr>
        <p:txBody>
          <a:bodyPr/>
          <a:lstStyle/>
          <a:p>
            <a:r>
              <a:rPr lang="ru-RU" sz="2400" b="1" dirty="0" smtClean="0"/>
              <a:t>Сергеев Ф. М. Тайные операции нацистской разведки, 1933-1945 / Ф. М. Сергеев. – М.: Политиздат, 1991. – 415 с.</a:t>
            </a:r>
          </a:p>
          <a:p>
            <a:endParaRPr lang="ru-RU" dirty="0" smtClean="0"/>
          </a:p>
          <a:p>
            <a:r>
              <a:rPr lang="ru-RU" sz="2000" b="1" i="1" dirty="0" smtClean="0">
                <a:solidFill>
                  <a:srgbClr val="FFFF00"/>
                </a:solidFill>
              </a:rPr>
              <a:t>Н</a:t>
            </a:r>
            <a:r>
              <a:rPr lang="ru-RU" sz="2000" b="1" i="1" dirty="0" smtClean="0">
                <a:solidFill>
                  <a:srgbClr val="FFFF00"/>
                </a:solidFill>
              </a:rPr>
              <a:t>а </a:t>
            </a:r>
            <a:r>
              <a:rPr lang="ru-RU" sz="2000" b="1" i="1" dirty="0" smtClean="0">
                <a:solidFill>
                  <a:srgbClr val="FFFF00"/>
                </a:solidFill>
              </a:rPr>
              <a:t>базе обширного документального материала </a:t>
            </a:r>
            <a:r>
              <a:rPr lang="ru-RU" sz="2000" b="1" i="1" dirty="0" smtClean="0">
                <a:solidFill>
                  <a:srgbClr val="FFFF00"/>
                </a:solidFill>
              </a:rPr>
              <a:t>автор книги рассказывает </a:t>
            </a:r>
            <a:r>
              <a:rPr lang="ru-RU" sz="2000" b="1" i="1" dirty="0" smtClean="0">
                <a:solidFill>
                  <a:srgbClr val="FFFF00"/>
                </a:solidFill>
              </a:rPr>
              <a:t>о наиболее крупных подрывных операциях нацистской разведки  в 1933-1945 гг., прежде всего против Советского Союза.</a:t>
            </a:r>
            <a:endParaRPr lang="ru-RU" sz="2000" b="1" i="1" dirty="0">
              <a:solidFill>
                <a:srgbClr val="FFFF0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18973"/>
            <a:ext cx="2928965" cy="4457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828680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0724" name="WordArt 4"/>
          <p:cNvSpPr>
            <a:spLocks noChangeArrowheads="1" noChangeShapeType="1" noTextEdit="1"/>
          </p:cNvSpPr>
          <p:nvPr/>
        </p:nvSpPr>
        <p:spPr bwMode="auto">
          <a:xfrm>
            <a:off x="1285852" y="357166"/>
            <a:ext cx="6786610" cy="15001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Пока мы помним прошлое,</a:t>
            </a:r>
          </a:p>
          <a:p>
            <a:pPr algn="ctr" rtl="0"/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у нас есть будущее !!!</a:t>
            </a:r>
            <a:endParaRPr lang="ru-RU" sz="18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7620" y="6215082"/>
            <a:ext cx="459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Выставку подготовила Т.П. Трухина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282" y="285728"/>
            <a:ext cx="8643998" cy="67151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>Есть события, значение которых не тускнеет от неумолимого бега времени. Напротив, каждое прошедшее десятилетие подчёркивает их величие, их определяющую роль в мировой истории. К таким событиям  относится  Победа  советского  народа  в  Великой  Отечественной войне. </a:t>
            </a:r>
            <a:br>
              <a:rPr lang="ru-RU" sz="2400" b="1" dirty="0" smtClean="0"/>
            </a:br>
            <a:r>
              <a:rPr lang="ru-RU" sz="2400" b="1" dirty="0" smtClean="0"/>
              <a:t>Четыре года  ценой нечеловеческих жертв, смертей, боли, голода, преодоления страха и поистине всенародного подвига советские люди отстаивали своё право жить на родной земле и иметь собственное суверенное государство. </a:t>
            </a:r>
            <a:br>
              <a:rPr lang="ru-RU" sz="2400" b="1" dirty="0" smtClean="0"/>
            </a:br>
            <a:r>
              <a:rPr lang="ru-RU" sz="2400" b="1" dirty="0" smtClean="0"/>
              <a:t>На защиту Отечества встал весь народ. Писатель Борис Васильев так определял состояние души защитников Отечества : «Мы защищали Родину, не режим, не власть, не правительство - свой дом, свою улицу, своих родных и близких».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00373"/>
            <a:ext cx="5572132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714744" y="357166"/>
            <a:ext cx="5286412" cy="250033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Великая Отечественная война 1941-1945 : энциклопедия / Институт воен. истории  </a:t>
            </a:r>
            <a:r>
              <a:rPr lang="ru-RU" sz="2400" b="1" dirty="0" err="1" smtClean="0"/>
              <a:t>М-ва</a:t>
            </a:r>
            <a:r>
              <a:rPr lang="ru-RU" sz="2400" b="1" dirty="0" smtClean="0"/>
              <a:t> обороны СССР; гл. ред. М. М. Козлов. - М. : Сов. энциклопедия, 1985. - 832 с. : ил., 32 л. ил., карт.</a:t>
            </a:r>
          </a:p>
          <a:p>
            <a:endParaRPr lang="ru-RU" sz="2400" b="1" dirty="0" smtClean="0"/>
          </a:p>
          <a:p>
            <a:endParaRPr lang="ru-RU" sz="2400" b="1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b="8756"/>
          <a:stretch>
            <a:fillRect/>
          </a:stretch>
        </p:blipFill>
        <p:spPr bwMode="auto">
          <a:xfrm>
            <a:off x="857224" y="285728"/>
            <a:ext cx="276797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Прямоугольник 5"/>
          <p:cNvSpPr/>
          <p:nvPr/>
        </p:nvSpPr>
        <p:spPr>
          <a:xfrm>
            <a:off x="5143472" y="2928934"/>
            <a:ext cx="40005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 smtClean="0">
                <a:solidFill>
                  <a:srgbClr val="FFFF00"/>
                </a:solidFill>
              </a:rPr>
              <a:t>Энциклопедия содержит около 3300 статей, в которых освещаются основные операции Советских Вооруженных сил, их вооружение, военная экономика, внешняя политика СССР в годы войны. Публикуются биографии руководителей государства, военачальников, Героев Советского Союза, руководителей партизанского движения. Широко показана работа тыла, его единство с фронтом.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286100"/>
            <a:ext cx="492922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785786" y="142852"/>
            <a:ext cx="2407270" cy="341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3643306" y="285728"/>
            <a:ext cx="5286412" cy="2571768"/>
          </a:xfrm>
        </p:spPr>
        <p:txBody>
          <a:bodyPr>
            <a:normAutofit fontScale="77500" lnSpcReduction="20000"/>
          </a:bodyPr>
          <a:lstStyle/>
          <a:p>
            <a:r>
              <a:rPr lang="ru-RU" sz="3100" b="1" dirty="0" smtClean="0"/>
              <a:t>Великая Отечественная война, 1941-1945: Словарь-справочник / Н.Г. Андроников, А.С. </a:t>
            </a:r>
            <a:r>
              <a:rPr lang="ru-RU" sz="3100" b="1" dirty="0" err="1" smtClean="0"/>
              <a:t>Галицан</a:t>
            </a:r>
            <a:r>
              <a:rPr lang="ru-RU" sz="3100" b="1" dirty="0" smtClean="0"/>
              <a:t>, М.М. Кирьян и др.; Под общей ред. М.М. Кирьяна. – М. : Политиздат, 1985. – 527 с</a:t>
            </a:r>
            <a:r>
              <a:rPr lang="ru-RU" sz="3100" dirty="0" smtClean="0"/>
              <a:t>.</a:t>
            </a:r>
          </a:p>
          <a:p>
            <a:endParaRPr lang="ru-RU" sz="3100" dirty="0" smtClean="0"/>
          </a:p>
          <a:p>
            <a:pPr>
              <a:buNone/>
            </a:pPr>
            <a:r>
              <a:rPr lang="ru-RU" sz="3100" dirty="0" smtClean="0"/>
              <a:t>   </a:t>
            </a:r>
            <a:r>
              <a:rPr lang="ru-RU" sz="2200" dirty="0" smtClean="0"/>
              <a:t> </a:t>
            </a:r>
            <a:endParaRPr lang="ru-RU" sz="2200" b="1" i="1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2285992"/>
            <a:ext cx="40004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</a:rPr>
              <a:t>В словаре дается определение понятий и терминов, связанных с Великой Отечественной войной. Раскрываются вопросы политики, экономики, дипломатии и вооруженной борьбы, помещена информация о партизанском движении, деятельности подполья на оккупированной территории, показан героизм советских людей на фронте и в тылу врага.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786058"/>
            <a:ext cx="5572132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428604"/>
            <a:ext cx="5643570" cy="228601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Война. Народ. Победа, 1941-1945 : Статьи. Очерки. Воспоминания. Кн. 1 / сост. И. М. Данишевский, Ж.В. </a:t>
            </a:r>
            <a:r>
              <a:rPr lang="ru-RU" sz="2400" b="1" dirty="0" err="1" smtClean="0"/>
              <a:t>Таратута</a:t>
            </a:r>
            <a:r>
              <a:rPr lang="ru-RU" sz="2400" b="1" dirty="0" smtClean="0"/>
              <a:t> -  2- е изд. - М. : Политиздат, 1983. - 231 с. : ил.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14290"/>
            <a:ext cx="2214578" cy="342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Прямоугольник 5"/>
          <p:cNvSpPr/>
          <p:nvPr/>
        </p:nvSpPr>
        <p:spPr>
          <a:xfrm>
            <a:off x="357158" y="2643182"/>
            <a:ext cx="35719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i="1" dirty="0" smtClean="0">
                <a:solidFill>
                  <a:srgbClr val="FFFF00"/>
                </a:solidFill>
              </a:rPr>
              <a:t>1-я книга посвящена начальному периоду войны, когда закладывалась основа нашей победы, когда потерпел крах план молниеносной войны против СССР и был развеян миф о непобедимости немецко-фашистской армии. 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3334510"/>
            <a:ext cx="5786478" cy="352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357554" y="357166"/>
            <a:ext cx="5572164" cy="2000264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dirty="0" smtClean="0"/>
              <a:t>Великая Отечественная война в фотографиях и кинодокументах. 1941. / Сост. Н.М. Афанасьев, М.А. </a:t>
            </a:r>
            <a:r>
              <a:rPr lang="ru-RU" sz="9600" b="1" dirty="0" err="1" smtClean="0"/>
              <a:t>Трахман</a:t>
            </a:r>
            <a:r>
              <a:rPr lang="ru-RU" sz="9600" b="1" dirty="0" smtClean="0"/>
              <a:t>,  автор текста В.В. Казаринов. – М.: Планета, 1985. – 400 с.</a:t>
            </a:r>
          </a:p>
          <a:p>
            <a:endParaRPr lang="ru-RU" sz="5100" b="1" dirty="0" smtClean="0"/>
          </a:p>
          <a:p>
            <a:pPr>
              <a:buNone/>
            </a:pPr>
            <a:endParaRPr lang="ru-RU" sz="6400" b="1" i="1" dirty="0" smtClean="0"/>
          </a:p>
          <a:p>
            <a:endParaRPr lang="ru-RU" sz="6400" b="1" i="1" dirty="0" smtClean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2571769" cy="353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Прямоугольник 5"/>
          <p:cNvSpPr/>
          <p:nvPr/>
        </p:nvSpPr>
        <p:spPr>
          <a:xfrm>
            <a:off x="5214942" y="2000240"/>
            <a:ext cx="378621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i="1" dirty="0" smtClean="0">
                <a:solidFill>
                  <a:srgbClr val="FFFF00"/>
                </a:solidFill>
              </a:rPr>
              <a:t>Многотомное издание является летописью героических лет борьбы советского народа против фашистского нашествия. Каждому году войны посвящается отдельная книга. Выразительным и образным языком фотографии и кинокадра ведется рассказ о великом подвиге всего народа, отстоявшего свободу и независимость нашей Родины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04900"/>
            <a:ext cx="4086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488" y="285728"/>
            <a:ext cx="3786214" cy="2857520"/>
          </a:xfrm>
        </p:spPr>
        <p:txBody>
          <a:bodyPr>
            <a:normAutofit/>
          </a:bodyPr>
          <a:lstStyle/>
          <a:p>
            <a:r>
              <a:rPr lang="ru-RU" sz="2400" b="1" dirty="0" err="1" smtClean="0"/>
              <a:t>Мальгин</a:t>
            </a:r>
            <a:r>
              <a:rPr lang="ru-RU" sz="2400" b="1" dirty="0" smtClean="0"/>
              <a:t> А.С. Ратная слава Отечества (1242-1945) / А.С. </a:t>
            </a:r>
            <a:r>
              <a:rPr lang="ru-RU" sz="2400" b="1" dirty="0" err="1" smtClean="0"/>
              <a:t>Мальгин</a:t>
            </a:r>
            <a:r>
              <a:rPr lang="ru-RU" sz="2400" b="1" dirty="0" smtClean="0"/>
              <a:t>, М.А. </a:t>
            </a:r>
            <a:r>
              <a:rPr lang="ru-RU" sz="2400" b="1" dirty="0" err="1" smtClean="0"/>
              <a:t>Мальгин</a:t>
            </a:r>
            <a:r>
              <a:rPr lang="ru-RU" sz="2400" b="1" dirty="0" smtClean="0"/>
              <a:t>. – М.: Экзамен, 2006. – 463[1] с.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28604"/>
            <a:ext cx="2530810" cy="348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Прямоугольник 6"/>
          <p:cNvSpPr/>
          <p:nvPr/>
        </p:nvSpPr>
        <p:spPr>
          <a:xfrm>
            <a:off x="4071934" y="4143380"/>
            <a:ext cx="48577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i="1" dirty="0" smtClean="0">
                <a:solidFill>
                  <a:srgbClr val="FFFF00"/>
                </a:solidFill>
              </a:rPr>
              <a:t>В книге раскрываются военные события, посвященные 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b="1" i="1" dirty="0" smtClean="0">
                <a:solidFill>
                  <a:srgbClr val="FFFF00"/>
                </a:solidFill>
              </a:rPr>
              <a:t>датам дней воинской славы России, которые охватывают период более 700 лет от Древней Руси до окончания Великой Отечественной войны 1941-1945 годов. 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857496"/>
            <a:ext cx="5786447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357166"/>
            <a:ext cx="5786446" cy="235745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Самсонов А.М. Крах фашистской агрессии 1939-1945 : Исторический очерк / А.М. Самсонов. – 2- е изд., исправленное и дополненное. - М. : Наука, 1982. - 728 с.</a:t>
            </a:r>
            <a:endParaRPr lang="ru-RU" sz="2400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b="7387"/>
          <a:stretch>
            <a:fillRect/>
          </a:stretch>
        </p:blipFill>
        <p:spPr bwMode="auto">
          <a:xfrm>
            <a:off x="6215074" y="214290"/>
            <a:ext cx="246235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Прямоугольник 5"/>
          <p:cNvSpPr/>
          <p:nvPr/>
        </p:nvSpPr>
        <p:spPr>
          <a:xfrm>
            <a:off x="214282" y="2285992"/>
            <a:ext cx="4000528" cy="4544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i="1" dirty="0" smtClean="0">
                <a:solidFill>
                  <a:srgbClr val="FFFF00"/>
                </a:solidFill>
              </a:rPr>
              <a:t>В книге анализируются причины возникновения 2-й мировой войны, рассматриваются вооруженные действия в различных районах планеты. На большом историческом материале показывается великая освободительная миссия Советской Армии, решающая роль СССР в разгроме гитлеровской Германии и милитаристской Японии. 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3314"/>
            <a:ext cx="3714744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465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Полководцы Победы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86116" y="1214422"/>
            <a:ext cx="5715040" cy="5429288"/>
          </a:xfrm>
        </p:spPr>
        <p:txBody>
          <a:bodyPr>
            <a:normAutofit fontScale="55000" lnSpcReduction="20000"/>
          </a:bodyPr>
          <a:lstStyle/>
          <a:p>
            <a:r>
              <a:rPr lang="ru-RU" sz="4400" b="1" dirty="0" err="1" smtClean="0"/>
              <a:t>Баландин</a:t>
            </a:r>
            <a:r>
              <a:rPr lang="ru-RU" sz="4400" b="1" dirty="0" smtClean="0"/>
              <a:t> Р.К. Маршал Шапошников. Военный советник вождя / Р.К. </a:t>
            </a:r>
            <a:r>
              <a:rPr lang="ru-RU" sz="4400" b="1" dirty="0" err="1" smtClean="0"/>
              <a:t>Баландин</a:t>
            </a:r>
            <a:r>
              <a:rPr lang="ru-RU" sz="4400" b="1" dirty="0" smtClean="0"/>
              <a:t>. – М.: Вече, 2005. – 416 с.</a:t>
            </a: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3600" b="1" i="1" dirty="0" smtClean="0">
                <a:solidFill>
                  <a:srgbClr val="FFFF00"/>
                </a:solidFill>
              </a:rPr>
              <a:t> </a:t>
            </a:r>
            <a:r>
              <a:rPr lang="ru-RU" sz="3600" b="1" i="1" dirty="0" smtClean="0">
                <a:solidFill>
                  <a:srgbClr val="FFFF00"/>
                </a:solidFill>
              </a:rPr>
              <a:t>    Автор книги </a:t>
            </a:r>
            <a:r>
              <a:rPr lang="ru-RU" sz="3600" b="1" i="1" dirty="0" smtClean="0">
                <a:solidFill>
                  <a:srgbClr val="FFFF00"/>
                </a:solidFill>
              </a:rPr>
              <a:t>рассказывает </a:t>
            </a:r>
            <a:r>
              <a:rPr lang="ru-RU" sz="3600" b="1" i="1" dirty="0" smtClean="0">
                <a:solidFill>
                  <a:srgbClr val="FFFF00"/>
                </a:solidFill>
              </a:rPr>
              <a:t>о Борисе Михайловиче Шапошникове — Маршале Советского Союза, выдающемся советском военачальнике и военном теоретике, который пользовался большим уважением Сталина.  Будучи начальником Генерального штаба в самый тяжелый период Великой Отечественной войны, Шапошников принимал непосредственное участие в разработке и осуществлении планов Смоленского сражения, контрнаступления под Москвой и общего наступления войск Красной Армии зимой 1942 года.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14422"/>
            <a:ext cx="2143139" cy="31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842</TotalTime>
  <Words>994</Words>
  <Application>Microsoft Office PowerPoint</Application>
  <PresentationFormat>Экран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Литейная</vt:lpstr>
      <vt:lpstr>Негасимый огонь  памяти</vt:lpstr>
      <vt:lpstr>Есть события, значение которых не тускнеет от неумолимого бега времени. Напротив, каждое прошедшее десятилетие подчёркивает их величие, их определяющую роль в мировой истории. К таким событиям  относится  Победа  советского  народа  в  Великой  Отечественной войне.  Четыре года  ценой нечеловеческих жертв, смертей, боли, голода, преодоления страха и поистине всенародного подвига советские люди отстаивали своё право жить на родной земле и иметь собственное суверенное государство.  На защиту Отечества встал весь народ. Писатель Борис Васильев так определял состояние души защитников Отечества : «Мы защищали Родину, не режим, не власть, не правительство - свой дом, свою улицу, своих родных и близких».  </vt:lpstr>
      <vt:lpstr>Слайд 3</vt:lpstr>
      <vt:lpstr>Слайд 4</vt:lpstr>
      <vt:lpstr>Слайд 5</vt:lpstr>
      <vt:lpstr>Слайд 6</vt:lpstr>
      <vt:lpstr>Слайд 7</vt:lpstr>
      <vt:lpstr>Слайд 8</vt:lpstr>
      <vt:lpstr>Полководцы Победы</vt:lpstr>
      <vt:lpstr>Слайд 10</vt:lpstr>
      <vt:lpstr>Слайд 11</vt:lpstr>
      <vt:lpstr>Разведка и контразведка в Великой Отечественной войне </vt:lpstr>
      <vt:lpstr>Слайд 13</vt:lpstr>
      <vt:lpstr>Слайд 14</vt:lpstr>
      <vt:lpstr>Слайд 15</vt:lpstr>
    </vt:vector>
  </TitlesOfParts>
  <Company>CHGMA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balabina1</dc:creator>
  <cp:lastModifiedBy>balabina1</cp:lastModifiedBy>
  <cp:revision>87</cp:revision>
  <dcterms:created xsi:type="dcterms:W3CDTF">2015-02-24T04:27:28Z</dcterms:created>
  <dcterms:modified xsi:type="dcterms:W3CDTF">2015-03-02T07:20:31Z</dcterms:modified>
</cp:coreProperties>
</file>