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85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B523C-5EE5-4489-B700-331F959B1F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D74884-B3DC-4474-BDBF-197FF5BAE4A9}">
      <dgm:prSet/>
      <dgm:spPr/>
      <dgm:t>
        <a:bodyPr/>
        <a:lstStyle/>
        <a:p>
          <a:pPr rtl="0"/>
          <a:r>
            <a:rPr lang="ru-RU" dirty="0" smtClean="0"/>
            <a:t>Создание максимально эффективной и в тоже время безопасной модели  анестезии невозможно без применения отлаженной методики </a:t>
          </a:r>
          <a:r>
            <a:rPr lang="ru-RU" u="sng" dirty="0" smtClean="0"/>
            <a:t>обратной связи между пациентом и врачом-анестезиологом </a:t>
          </a:r>
          <a:r>
            <a:rPr lang="ru-RU" dirty="0" smtClean="0"/>
            <a:t>во время проведения анестезии.</a:t>
          </a:r>
          <a:r>
            <a:rPr lang="en-US" dirty="0" smtClean="0"/>
            <a:t> 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A644C902-1D72-4A04-9FEE-64D6AEA4EF29}" type="parTrans" cxnId="{DC808CCA-E881-44DA-B6BE-6C654E942071}">
      <dgm:prSet/>
      <dgm:spPr/>
      <dgm:t>
        <a:bodyPr/>
        <a:lstStyle/>
        <a:p>
          <a:endParaRPr lang="ru-RU"/>
        </a:p>
      </dgm:t>
    </dgm:pt>
    <dgm:pt modelId="{EB09984E-96C0-4C52-B604-9CBD480A220B}" type="sibTrans" cxnId="{DC808CCA-E881-44DA-B6BE-6C654E942071}">
      <dgm:prSet/>
      <dgm:spPr/>
      <dgm:t>
        <a:bodyPr/>
        <a:lstStyle/>
        <a:p>
          <a:endParaRPr lang="ru-RU"/>
        </a:p>
      </dgm:t>
    </dgm:pt>
    <dgm:pt modelId="{03F4E0C2-8B45-46D9-A6B8-9A6C363929D7}" type="pres">
      <dgm:prSet presAssocID="{771B523C-5EE5-4489-B700-331F959B1F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562A50-B207-4F63-A13C-3F003E02D96B}" type="pres">
      <dgm:prSet presAssocID="{4BD74884-B3DC-4474-BDBF-197FF5BAE4A9}" presName="parentText" presStyleLbl="node1" presStyleIdx="0" presStyleCnt="1" custScaleY="102529" custLinFactNeighborX="-1695" custLinFactNeighborY="1704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7129573-DB96-4D85-9B61-574E29CB3840}" type="presOf" srcId="{771B523C-5EE5-4489-B700-331F959B1F2B}" destId="{03F4E0C2-8B45-46D9-A6B8-9A6C363929D7}" srcOrd="0" destOrd="0" presId="urn:microsoft.com/office/officeart/2005/8/layout/vList2"/>
    <dgm:cxn modelId="{01DC7A6C-C1F3-4CB4-872A-1DAFA8307B67}" type="presOf" srcId="{4BD74884-B3DC-4474-BDBF-197FF5BAE4A9}" destId="{B5562A50-B207-4F63-A13C-3F003E02D96B}" srcOrd="0" destOrd="0" presId="urn:microsoft.com/office/officeart/2005/8/layout/vList2"/>
    <dgm:cxn modelId="{DC808CCA-E881-44DA-B6BE-6C654E942071}" srcId="{771B523C-5EE5-4489-B700-331F959B1F2B}" destId="{4BD74884-B3DC-4474-BDBF-197FF5BAE4A9}" srcOrd="0" destOrd="0" parTransId="{A644C902-1D72-4A04-9FEE-64D6AEA4EF29}" sibTransId="{EB09984E-96C0-4C52-B604-9CBD480A220B}"/>
    <dgm:cxn modelId="{6D734137-4EAE-42D5-A0A8-AFB0A496BBE3}" type="presParOf" srcId="{03F4E0C2-8B45-46D9-A6B8-9A6C363929D7}" destId="{B5562A50-B207-4F63-A13C-3F003E02D9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562A50-B207-4F63-A13C-3F003E02D96B}">
      <dsp:nvSpPr>
        <dsp:cNvPr id="0" name=""/>
        <dsp:cNvSpPr/>
      </dsp:nvSpPr>
      <dsp:spPr>
        <a:xfrm>
          <a:off x="0" y="285730"/>
          <a:ext cx="8429684" cy="2955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Создание максимально эффективной и в тоже время безопасной модели  анестезии невозможно без применения отлаженной методики </a:t>
          </a:r>
          <a:r>
            <a:rPr lang="ru-RU" sz="2800" u="sng" kern="1200" dirty="0" smtClean="0"/>
            <a:t>обратной связи между пациентом и врачом-анестезиологом </a:t>
          </a:r>
          <a:r>
            <a:rPr lang="ru-RU" sz="2800" kern="1200" dirty="0" smtClean="0"/>
            <a:t>во время проведения анестезии.</a:t>
          </a:r>
          <a:r>
            <a:rPr lang="en-US" sz="2800" kern="1200" dirty="0" smtClean="0"/>
            <a:t> </a:t>
          </a:r>
          <a:r>
            <a:rPr lang="ru-RU" sz="2800" kern="1200" dirty="0" smtClean="0"/>
            <a:t/>
          </a:r>
          <a:br>
            <a:rPr lang="ru-RU" sz="2800" kern="1200" dirty="0" smtClean="0"/>
          </a:br>
          <a:endParaRPr lang="ru-RU" sz="2800" kern="1200" dirty="0"/>
        </a:p>
      </dsp:txBody>
      <dsp:txXfrm>
        <a:off x="0" y="285730"/>
        <a:ext cx="8429684" cy="2955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0F70-6E8D-44C1-A930-910D21F0611C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0B7A-34C6-4E82-9FFD-B6BC927DB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" name="Рисунок 14" descr="http://bismonitor.ru/img/mon-1.pn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6750" b="67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28860" y="0"/>
            <a:ext cx="6429388" cy="6315076"/>
          </a:xfrm>
        </p:spPr>
        <p:txBody>
          <a:bodyPr>
            <a:normAutofit fontScale="92500" lnSpcReduction="10000"/>
          </a:bodyPr>
          <a:lstStyle/>
          <a:p>
            <a:endParaRPr lang="en-US" sz="1700" b="1" dirty="0" smtClean="0">
              <a:solidFill>
                <a:srgbClr val="002060"/>
              </a:solidFill>
            </a:endParaRPr>
          </a:p>
          <a:p>
            <a:r>
              <a:rPr lang="ru-RU" sz="2600" dirty="0" smtClean="0">
                <a:solidFill>
                  <a:srgbClr val="002060"/>
                </a:solidFill>
              </a:rPr>
              <a:t>ГБОУ ВПО Читинская государственная медицинская академия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Кафедра анестезиологии, реанимации и интенсивной терапии</a:t>
            </a:r>
            <a:endParaRPr lang="en-US" sz="2600" dirty="0" smtClean="0">
              <a:solidFill>
                <a:srgbClr val="002060"/>
              </a:solidFill>
            </a:endParaRPr>
          </a:p>
          <a:p>
            <a:endParaRPr lang="en-US" sz="6000" b="1" dirty="0" smtClean="0">
              <a:solidFill>
                <a:srgbClr val="002060"/>
              </a:solidFill>
            </a:endParaRPr>
          </a:p>
          <a:p>
            <a:r>
              <a:rPr lang="en-US" sz="6000" b="1" dirty="0" smtClean="0">
                <a:solidFill>
                  <a:srgbClr val="002060"/>
                </a:solidFill>
              </a:rPr>
              <a:t>BIS- </a:t>
            </a:r>
            <a:r>
              <a:rPr lang="ru-RU" sz="6000" b="1" dirty="0" smtClean="0">
                <a:solidFill>
                  <a:srgbClr val="002060"/>
                </a:solidFill>
              </a:rPr>
              <a:t> мониторинг</a:t>
            </a:r>
          </a:p>
          <a:p>
            <a:endParaRPr lang="ru-RU" sz="4000" dirty="0"/>
          </a:p>
          <a:p>
            <a:endParaRPr lang="ru-RU" sz="4000" dirty="0" smtClean="0"/>
          </a:p>
          <a:p>
            <a:r>
              <a:rPr lang="ru-RU" sz="4400" dirty="0" smtClean="0"/>
              <a:t>         </a:t>
            </a:r>
            <a:r>
              <a:rPr lang="ru-RU" sz="2800" dirty="0" smtClean="0">
                <a:solidFill>
                  <a:srgbClr val="002060"/>
                </a:solidFill>
              </a:rPr>
              <a:t>Клинический интерн  </a:t>
            </a:r>
            <a:r>
              <a:rPr lang="ru-RU" sz="2800" dirty="0" err="1" smtClean="0">
                <a:solidFill>
                  <a:srgbClr val="002060"/>
                </a:solidFill>
              </a:rPr>
              <a:t>Данзанов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Ж.Д 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.</a:t>
            </a:r>
            <a:r>
              <a:rPr lang="en-US" sz="2800" dirty="0" smtClean="0">
                <a:solidFill>
                  <a:srgbClr val="002060"/>
                </a:solidFill>
              </a:rPr>
              <a:t>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            </a:t>
            </a:r>
            <a:r>
              <a:rPr lang="ru-RU" sz="2800" dirty="0" smtClean="0">
                <a:solidFill>
                  <a:srgbClr val="002060"/>
                </a:solidFill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уратор</a:t>
            </a:r>
            <a:r>
              <a:rPr lang="ru-RU" sz="2800" dirty="0" smtClean="0">
                <a:solidFill>
                  <a:srgbClr val="002060"/>
                </a:solidFill>
              </a:rPr>
              <a:t>: Кушнаренко </a:t>
            </a:r>
            <a:r>
              <a:rPr lang="ru-RU" sz="2800" dirty="0" smtClean="0">
                <a:solidFill>
                  <a:srgbClr val="002060"/>
                </a:solidFill>
              </a:rPr>
              <a:t>К.Е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5721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завышенными - при использовании больших доз </a:t>
            </a:r>
            <a:r>
              <a:rPr lang="ru-RU" sz="2800" dirty="0" smtClean="0">
                <a:solidFill>
                  <a:srgbClr val="FFFF00"/>
                </a:solidFill>
              </a:rPr>
              <a:t>опиатов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ошибочно </a:t>
            </a:r>
            <a:r>
              <a:rPr lang="ru-RU" sz="2800" dirty="0">
                <a:solidFill>
                  <a:srgbClr val="FFFF00"/>
                </a:solidFill>
              </a:rPr>
              <a:t>высокие значения </a:t>
            </a:r>
            <a:r>
              <a:rPr lang="ru-RU" sz="2800" dirty="0" err="1">
                <a:solidFill>
                  <a:srgbClr val="FFFF00"/>
                </a:solidFill>
              </a:rPr>
              <a:t>биспектрального</a:t>
            </a:r>
            <a:r>
              <a:rPr lang="ru-RU" sz="2800" dirty="0">
                <a:solidFill>
                  <a:srgbClr val="FFFF00"/>
                </a:solidFill>
              </a:rPr>
              <a:t> индекса могут быть обусловлены и сокращением лицевых мышц или работой некоторых приборов (кардиостимуляторы, </a:t>
            </a:r>
            <a:r>
              <a:rPr lang="ru-RU" sz="2800" dirty="0" err="1">
                <a:solidFill>
                  <a:srgbClr val="FFFF00"/>
                </a:solidFill>
              </a:rPr>
              <a:t>перфузоры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  <a:r>
              <a:rPr lang="ru-RU" sz="2800" dirty="0" smtClean="0">
                <a:solidFill>
                  <a:srgbClr val="FFFF00"/>
                </a:solidFill>
              </a:rPr>
              <a:t>согревающие </a:t>
            </a:r>
            <a:r>
              <a:rPr lang="ru-RU" sz="2800" dirty="0">
                <a:solidFill>
                  <a:srgbClr val="FFFF00"/>
                </a:solidFill>
              </a:rPr>
              <a:t>устройства</a:t>
            </a:r>
            <a:r>
              <a:rPr lang="ru-RU" sz="2800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ошибочно </a:t>
            </a:r>
            <a:r>
              <a:rPr lang="ru-RU" sz="2800" dirty="0">
                <a:solidFill>
                  <a:srgbClr val="FFFF00"/>
                </a:solidFill>
              </a:rPr>
              <a:t>низкие - </a:t>
            </a:r>
            <a:r>
              <a:rPr lang="ru-RU" sz="2800" dirty="0" smtClean="0">
                <a:solidFill>
                  <a:srgbClr val="FFFF00"/>
                </a:solidFill>
              </a:rPr>
              <a:t>связаны </a:t>
            </a:r>
            <a:r>
              <a:rPr lang="ru-RU" sz="2800" dirty="0">
                <a:solidFill>
                  <a:srgbClr val="FFFF00"/>
                </a:solidFill>
              </a:rPr>
              <a:t>с пульсацией </a:t>
            </a:r>
            <a:r>
              <a:rPr lang="ru-RU" sz="2800" dirty="0" smtClean="0">
                <a:solidFill>
                  <a:srgbClr val="FFFF00"/>
                </a:solidFill>
              </a:rPr>
              <a:t>височной </a:t>
            </a:r>
            <a:r>
              <a:rPr lang="ru-RU" sz="2800" dirty="0">
                <a:solidFill>
                  <a:srgbClr val="FFFF00"/>
                </a:solidFill>
              </a:rPr>
              <a:t>артерии, движениями глаз или </a:t>
            </a:r>
            <a:r>
              <a:rPr lang="ru-RU" sz="2800" dirty="0" smtClean="0">
                <a:solidFill>
                  <a:srgbClr val="FFFF00"/>
                </a:solidFill>
              </a:rPr>
              <a:t>головы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Заключение: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32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биспектральный</a:t>
            </a:r>
            <a:r>
              <a:rPr lang="ru-RU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индекс не заменяет </a:t>
            </a:r>
            <a:r>
              <a:rPr lang="ru-RU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традиционную </a:t>
            </a:r>
            <a: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клиническую оценку глубины и </a:t>
            </a:r>
            <a:r>
              <a:rPr lang="ru-RU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адекватности </a:t>
            </a:r>
            <a: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анестезии, но существенно </a:t>
            </a:r>
            <a:r>
              <a:rPr lang="ru-RU" sz="3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дополняет </a:t>
            </a:r>
            <a: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ее, повышая качество анестезии и уровень безопасности больного.</a:t>
            </a:r>
            <a:br>
              <a:rPr lang="ru-RU" sz="32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sz="32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bismonitor.ru/img/bis-5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4011" b="14011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6500858" cy="3000396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solidFill>
                  <a:srgbClr val="FFFF00"/>
                </a:solidFill>
              </a:rPr>
              <a:t>Благодарю за                           внимание!</a:t>
            </a:r>
            <a:endParaRPr lang="ru-RU" sz="6600" i="1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488" y="214290"/>
            <a:ext cx="5486400" cy="80486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just"/>
            <a:r>
              <a:rPr lang="ru-RU" dirty="0" smtClean="0"/>
              <a:t>    Глубина </a:t>
            </a:r>
            <a:r>
              <a:rPr lang="ru-RU" dirty="0"/>
              <a:t>наркоза - параметр количественную оценку которого хотел бы иметь каждый </a:t>
            </a:r>
            <a:r>
              <a:rPr lang="ru-RU" dirty="0" smtClean="0"/>
              <a:t>анестезиолог.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www.doktorsigortasi.com/resimler/genel-anestestezi-de-uyanik-kalmak-mumkun-97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286124"/>
            <a:ext cx="4857784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428596" y="0"/>
          <a:ext cx="8429684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5720" y="3571876"/>
            <a:ext cx="3357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286125"/>
            <a:ext cx="3857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3776267"/>
            <a:ext cx="335758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В середине 90-х годов(1996 г.) на рынке медицинского оборудования появились первые мониторы ЭЭГ с новой функцией расчета так называемого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биспектрального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индекса(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BIS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857760"/>
            <a:ext cx="8072494" cy="1223958"/>
          </a:xfrm>
        </p:spPr>
        <p:txBody>
          <a:bodyPr>
            <a:normAutofit fontScale="90000"/>
          </a:bodyPr>
          <a:lstStyle/>
          <a:p>
            <a:r>
              <a:rPr lang="en-US" sz="3100" u="sng" dirty="0" smtClean="0"/>
              <a:t>BIS </a:t>
            </a:r>
            <a:r>
              <a:rPr lang="ru-RU" sz="3100" u="sng" dirty="0"/>
              <a:t>используется</a:t>
            </a:r>
            <a:r>
              <a:rPr lang="ru-RU" sz="3100" dirty="0"/>
              <a:t> в анестезии и интенсивной терапии для получения объективной информации о реакции пациента на анестетики </a:t>
            </a:r>
            <a:r>
              <a:rPr lang="ru-RU" sz="3100" dirty="0" smtClean="0"/>
              <a:t>и седативные </a:t>
            </a:r>
            <a:r>
              <a:rPr lang="ru-RU" sz="3100" dirty="0"/>
              <a:t>средства.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571480"/>
            <a:ext cx="5572164" cy="3357586"/>
          </a:xfrm>
          <a:prstGeom prst="round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4000" b="1" i="1" dirty="0" smtClean="0">
                <a:solidFill>
                  <a:schemeClr val="bg2"/>
                </a:solidFill>
              </a:rPr>
              <a:t>            Что такое </a:t>
            </a:r>
            <a:r>
              <a:rPr lang="en-US" sz="4000" b="1" i="1" dirty="0" smtClean="0">
                <a:solidFill>
                  <a:schemeClr val="bg2"/>
                </a:solidFill>
              </a:rPr>
              <a:t>BIS</a:t>
            </a:r>
            <a:r>
              <a:rPr lang="ru-RU" sz="4000" b="1" i="1" dirty="0" smtClean="0">
                <a:solidFill>
                  <a:schemeClr val="bg2"/>
                </a:solidFill>
              </a:rPr>
              <a:t>?</a:t>
            </a:r>
          </a:p>
          <a:p>
            <a:endParaRPr lang="ru-RU" sz="4000" b="1" i="1" dirty="0"/>
          </a:p>
          <a:p>
            <a:r>
              <a:rPr lang="en-US" sz="4000" b="1" i="1" dirty="0" smtClean="0"/>
              <a:t>  </a:t>
            </a:r>
            <a:r>
              <a:rPr lang="ru-RU" sz="4000" b="1" i="1" dirty="0" err="1" smtClean="0"/>
              <a:t>Биспектральный</a:t>
            </a:r>
            <a:r>
              <a:rPr lang="ru-RU" sz="4000" b="1" i="1" dirty="0" smtClean="0"/>
              <a:t> индекс</a:t>
            </a:r>
            <a:r>
              <a:rPr lang="en-US" sz="4000" b="1" i="1" dirty="0" smtClean="0"/>
              <a:t> </a:t>
            </a:r>
            <a:r>
              <a:rPr lang="ru-RU" sz="4000" b="1" i="1" dirty="0" smtClean="0"/>
              <a:t>(</a:t>
            </a:r>
            <a:r>
              <a:rPr lang="en-US" sz="4000" b="1" i="1" dirty="0" smtClean="0"/>
              <a:t>BIS</a:t>
            </a:r>
            <a:r>
              <a:rPr lang="ru-RU" sz="4000" b="1" i="1" dirty="0" smtClean="0"/>
              <a:t>)</a:t>
            </a:r>
            <a:r>
              <a:rPr lang="en-US" sz="4000" b="1" dirty="0" smtClean="0"/>
              <a:t> </a:t>
            </a:r>
            <a:r>
              <a:rPr lang="ru-RU" sz="4000" b="1" dirty="0" smtClean="0"/>
              <a:t>— это </a:t>
            </a:r>
            <a:r>
              <a:rPr lang="ru-RU" sz="4000" dirty="0" smtClean="0"/>
              <a:t>параметр, который</a:t>
            </a:r>
            <a:r>
              <a:rPr lang="en-US" sz="4000" dirty="0" smtClean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обеспечивает прямое измерение </a:t>
            </a:r>
            <a:r>
              <a:rPr lang="ru-RU" sz="4000" dirty="0"/>
              <a:t>эффекта общей анестезии и</a:t>
            </a:r>
            <a:r>
              <a:rPr lang="en-US" sz="4000" dirty="0"/>
              <a:t> 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err="1"/>
              <a:t>седации</a:t>
            </a:r>
            <a:r>
              <a:rPr lang="ru-RU" sz="4000" dirty="0"/>
              <a:t> головного мозга. </a:t>
            </a:r>
            <a:r>
              <a:rPr lang="en-US" sz="4000" dirty="0" err="1"/>
              <a:t>Он</a:t>
            </a:r>
            <a:r>
              <a:rPr lang="en-US" sz="4000" dirty="0"/>
              <a:t> </a:t>
            </a:r>
            <a:r>
              <a:rPr lang="en-US" sz="4000" dirty="0" err="1"/>
              <a:t>вычисляется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основе</a:t>
            </a:r>
            <a:r>
              <a:rPr lang="en-US" sz="4000" dirty="0"/>
              <a:t> </a:t>
            </a:r>
            <a:r>
              <a:rPr lang="en-US" sz="4000" dirty="0" err="1"/>
              <a:t>непрерывно</a:t>
            </a:r>
            <a:r>
              <a:rPr lang="en-US" sz="4000" dirty="0"/>
              <a:t> </a:t>
            </a:r>
            <a:br>
              <a:rPr lang="en-US" sz="4000" dirty="0"/>
            </a:br>
            <a:r>
              <a:rPr lang="en-US" sz="4000" dirty="0" err="1"/>
              <a:t>регистрируемой</a:t>
            </a:r>
            <a:r>
              <a:rPr lang="en-US" sz="4000" dirty="0"/>
              <a:t> ЭЭГ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5" name="Рисунок 4" descr="http://im2-tub-ru.yandex.net/i?id=16290939-65-72&amp;n=21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495" r="495"/>
          <a:stretch>
            <a:fillRect/>
          </a:stretch>
        </p:blipFill>
        <p:spPr bwMode="auto">
          <a:xfrm>
            <a:off x="6072198" y="1643050"/>
            <a:ext cx="278608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258072" cy="72705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2"/>
                </a:solidFill>
              </a:rPr>
              <a:t>                   Как </a:t>
            </a:r>
            <a:r>
              <a:rPr lang="en-US" sz="3200" i="1" dirty="0" smtClean="0">
                <a:solidFill>
                  <a:schemeClr val="bg2"/>
                </a:solidFill>
              </a:rPr>
              <a:t>BIS </a:t>
            </a:r>
            <a:r>
              <a:rPr lang="ru-RU" sz="3200" i="1" dirty="0" smtClean="0">
                <a:solidFill>
                  <a:schemeClr val="bg2"/>
                </a:solidFill>
              </a:rPr>
              <a:t>работает</a:t>
            </a:r>
            <a:r>
              <a:rPr lang="en-US" sz="3200" i="1" dirty="0" smtClean="0">
                <a:solidFill>
                  <a:schemeClr val="bg2"/>
                </a:solidFill>
              </a:rPr>
              <a:t> </a:t>
            </a:r>
            <a:endParaRPr lang="ru-RU" sz="3200" i="1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214422"/>
            <a:ext cx="3429024" cy="5840435"/>
          </a:xfrm>
        </p:spPr>
        <p:txBody>
          <a:bodyPr/>
          <a:lstStyle/>
          <a:p>
            <a:pPr lvl="0"/>
            <a:r>
              <a:rPr lang="ru-RU" sz="2400" dirty="0">
                <a:solidFill>
                  <a:srgbClr val="FFFF00"/>
                </a:solidFill>
              </a:rPr>
              <a:t>на лоб пациента устанавливается сенсор, 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с помощью которого регистрируется </a:t>
            </a:r>
            <a:r>
              <a:rPr lang="ru-RU" sz="2400" dirty="0" smtClean="0">
                <a:solidFill>
                  <a:srgbClr val="FFFF00"/>
                </a:solidFill>
              </a:rPr>
              <a:t>ЭЭГ</a:t>
            </a:r>
            <a:endParaRPr lang="ru-RU" sz="2400" dirty="0">
              <a:solidFill>
                <a:srgbClr val="FFFF00"/>
              </a:solidFill>
            </a:endParaRPr>
          </a:p>
          <a:p>
            <a:pPr lvl="0"/>
            <a:endParaRPr lang="ru-RU" sz="2400" dirty="0" smtClean="0">
              <a:solidFill>
                <a:srgbClr val="FFFF00"/>
              </a:solidFill>
            </a:endParaRPr>
          </a:p>
          <a:p>
            <a:pPr lvl="0"/>
            <a:r>
              <a:rPr lang="ru-RU" sz="2400" dirty="0" smtClean="0">
                <a:solidFill>
                  <a:srgbClr val="FFFF00"/>
                </a:solidFill>
              </a:rPr>
              <a:t>BIS–система </a:t>
            </a:r>
            <a:r>
              <a:rPr lang="ru-RU" sz="2400" dirty="0">
                <a:solidFill>
                  <a:srgbClr val="FFFF00"/>
                </a:solidFill>
              </a:rPr>
              <a:t>обрабатывает поступающий 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сигнал и вычисляет BIS–индекс, число 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от 0 до 100, которое позволяет судить 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о степени сознания </a:t>
            </a:r>
            <a:r>
              <a:rPr lang="ru-RU" sz="2400" dirty="0" smtClean="0">
                <a:solidFill>
                  <a:srgbClr val="FFFF00"/>
                </a:solidFill>
              </a:rPr>
              <a:t>пациента</a:t>
            </a:r>
            <a:endParaRPr lang="ru-RU" sz="24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11" name="Содержимое 10" descr="BIS мониторинг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428736"/>
            <a:ext cx="478634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08313" y="0"/>
            <a:ext cx="3008313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500018"/>
            <a:ext cx="3429024" cy="635798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dirty="0">
                <a:solidFill>
                  <a:srgbClr val="FFFF00"/>
                </a:solidFill>
              </a:rPr>
              <a:t>значение BIS–индекса, равное 100, </a:t>
            </a:r>
            <a:r>
              <a:rPr lang="ru-RU" sz="3800" dirty="0" smtClean="0">
                <a:solidFill>
                  <a:srgbClr val="FFFF00"/>
                </a:solidFill>
              </a:rPr>
              <a:t>означает</a:t>
            </a:r>
            <a:r>
              <a:rPr lang="ru-RU" sz="3800" dirty="0">
                <a:solidFill>
                  <a:srgbClr val="FFFF00"/>
                </a:solidFill>
              </a:rPr>
              <a:t>, что пациент в полном </a:t>
            </a:r>
            <a:r>
              <a:rPr lang="ru-RU" sz="3800" dirty="0" smtClean="0">
                <a:solidFill>
                  <a:srgbClr val="FFFF00"/>
                </a:solidFill>
              </a:rPr>
              <a:t>сознании</a:t>
            </a:r>
            <a:r>
              <a:rPr lang="ru-RU" sz="3800" dirty="0">
                <a:solidFill>
                  <a:srgbClr val="FFFF00"/>
                </a:solidFill>
              </a:rPr>
              <a:t> </a:t>
            </a:r>
          </a:p>
          <a:p>
            <a:pPr lvl="0"/>
            <a:endParaRPr lang="ru-RU" sz="3800" dirty="0" smtClean="0">
              <a:solidFill>
                <a:srgbClr val="FFFF00"/>
              </a:solidFill>
            </a:endParaRPr>
          </a:p>
          <a:p>
            <a:pPr lvl="0"/>
            <a:r>
              <a:rPr lang="ru-RU" sz="3800" dirty="0" smtClean="0">
                <a:solidFill>
                  <a:srgbClr val="FFFF00"/>
                </a:solidFill>
              </a:rPr>
              <a:t>значение </a:t>
            </a:r>
            <a:r>
              <a:rPr lang="ru-RU" sz="3800" dirty="0">
                <a:solidFill>
                  <a:srgbClr val="FFFF00"/>
                </a:solidFill>
              </a:rPr>
              <a:t>BIS–индекса, равное 0, </a:t>
            </a:r>
            <a:r>
              <a:rPr lang="ru-RU" sz="3800" dirty="0" smtClean="0">
                <a:solidFill>
                  <a:srgbClr val="FFFF00"/>
                </a:solidFill>
              </a:rPr>
              <a:t>означает </a:t>
            </a:r>
            <a:r>
              <a:rPr lang="ru-RU" sz="3800" dirty="0">
                <a:solidFill>
                  <a:srgbClr val="FFFF00"/>
                </a:solidFill>
              </a:rPr>
              <a:t>полное отсутствие активности </a:t>
            </a:r>
            <a:br>
              <a:rPr lang="ru-RU" sz="3800" dirty="0">
                <a:solidFill>
                  <a:srgbClr val="FFFF00"/>
                </a:solidFill>
              </a:rPr>
            </a:br>
            <a:r>
              <a:rPr lang="ru-RU" sz="3800" dirty="0" smtClean="0">
                <a:solidFill>
                  <a:srgbClr val="FFFF00"/>
                </a:solidFill>
              </a:rPr>
              <a:t>мозга</a:t>
            </a:r>
            <a:endParaRPr lang="ru-RU" sz="3800" dirty="0">
              <a:solidFill>
                <a:srgbClr val="FFFF00"/>
              </a:solidFill>
            </a:endParaRPr>
          </a:p>
          <a:p>
            <a:pPr lvl="0"/>
            <a:endParaRPr lang="ru-RU" sz="3800" dirty="0" smtClean="0">
              <a:solidFill>
                <a:srgbClr val="FFFF00"/>
              </a:solidFill>
            </a:endParaRPr>
          </a:p>
          <a:p>
            <a:pPr lvl="0"/>
            <a:r>
              <a:rPr lang="ru-RU" sz="3800" dirty="0" smtClean="0">
                <a:solidFill>
                  <a:srgbClr val="FFFF00"/>
                </a:solidFill>
              </a:rPr>
              <a:t>при </a:t>
            </a:r>
            <a:r>
              <a:rPr lang="ru-RU" sz="3800" dirty="0">
                <a:solidFill>
                  <a:srgbClr val="FFFF00"/>
                </a:solidFill>
              </a:rPr>
              <a:t>общей анестезии значение BIS– </a:t>
            </a:r>
            <a:br>
              <a:rPr lang="ru-RU" sz="3800" dirty="0">
                <a:solidFill>
                  <a:srgbClr val="FFFF00"/>
                </a:solidFill>
              </a:rPr>
            </a:br>
            <a:r>
              <a:rPr lang="ru-RU" sz="3800" dirty="0">
                <a:solidFill>
                  <a:srgbClr val="FFFF00"/>
                </a:solidFill>
              </a:rPr>
              <a:t>индекса </a:t>
            </a:r>
            <a:r>
              <a:rPr lang="ru-RU" sz="3800" dirty="0" smtClean="0">
                <a:solidFill>
                  <a:srgbClr val="FFFF00"/>
                </a:solidFill>
              </a:rPr>
              <a:t>должно </a:t>
            </a:r>
            <a:r>
              <a:rPr lang="ru-RU" sz="3800" dirty="0">
                <a:solidFill>
                  <a:srgbClr val="FFFF00"/>
                </a:solidFill>
              </a:rPr>
              <a:t>находиться в интервале </a:t>
            </a:r>
            <a:br>
              <a:rPr lang="ru-RU" sz="3800" dirty="0">
                <a:solidFill>
                  <a:srgbClr val="FFFF00"/>
                </a:solidFill>
              </a:rPr>
            </a:br>
            <a:r>
              <a:rPr lang="ru-RU" sz="3800" dirty="0">
                <a:solidFill>
                  <a:srgbClr val="FFFF00"/>
                </a:solidFill>
              </a:rPr>
              <a:t>от 40 до </a:t>
            </a:r>
            <a:r>
              <a:rPr lang="ru-RU" sz="3800" dirty="0" smtClean="0">
                <a:solidFill>
                  <a:srgbClr val="FFFF00"/>
                </a:solidFill>
              </a:rPr>
              <a:t>60</a:t>
            </a:r>
          </a:p>
          <a:p>
            <a:pPr lvl="0"/>
            <a:endParaRPr lang="ru-RU" sz="3800" dirty="0" smtClean="0">
              <a:solidFill>
                <a:srgbClr val="FFFF00"/>
              </a:solidFill>
            </a:endParaRPr>
          </a:p>
          <a:p>
            <a:pPr lvl="0"/>
            <a:r>
              <a:rPr lang="ru-RU" sz="3800" dirty="0" smtClean="0">
                <a:solidFill>
                  <a:srgbClr val="FFFF00"/>
                </a:solidFill>
              </a:rPr>
              <a:t>для </a:t>
            </a:r>
            <a:r>
              <a:rPr lang="ru-RU" sz="3800" dirty="0" err="1">
                <a:solidFill>
                  <a:srgbClr val="FFFF00"/>
                </a:solidFill>
              </a:rPr>
              <a:t>седации</a:t>
            </a:r>
            <a:r>
              <a:rPr lang="ru-RU" sz="3800" dirty="0">
                <a:solidFill>
                  <a:srgbClr val="FFFF00"/>
                </a:solidFill>
              </a:rPr>
              <a:t> рекомендуется </a:t>
            </a:r>
            <a:br>
              <a:rPr lang="ru-RU" sz="3800" dirty="0">
                <a:solidFill>
                  <a:srgbClr val="FFFF00"/>
                </a:solidFill>
              </a:rPr>
            </a:br>
            <a:r>
              <a:rPr lang="ru-RU" sz="3800" dirty="0">
                <a:solidFill>
                  <a:srgbClr val="FFFF00"/>
                </a:solidFill>
              </a:rPr>
              <a:t>уровень от 60 до </a:t>
            </a:r>
            <a:r>
              <a:rPr lang="ru-RU" sz="3800" dirty="0" smtClean="0">
                <a:solidFill>
                  <a:srgbClr val="FFFF00"/>
                </a:solidFill>
              </a:rPr>
              <a:t>85</a:t>
            </a:r>
            <a:endParaRPr lang="ru-RU" sz="3800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57166"/>
            <a:ext cx="4214843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BIS мониторинг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21537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</a:rPr>
              <a:t>Преимущества при использовании </a:t>
            </a:r>
            <a:r>
              <a:rPr lang="en-US" sz="3200" b="1" dirty="0" smtClean="0">
                <a:solidFill>
                  <a:schemeClr val="bg2"/>
                </a:solidFill>
              </a:rPr>
              <a:t>BIS</a:t>
            </a:r>
            <a:endParaRPr lang="ru-RU" sz="3200" b="1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500175"/>
            <a:ext cx="3757610" cy="37862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/>
              <a:t>      При оперативных </a:t>
            </a:r>
            <a:br>
              <a:rPr lang="ru-RU" b="1" i="1" dirty="0" smtClean="0"/>
            </a:br>
            <a:r>
              <a:rPr lang="ru-RU" b="1" i="1" dirty="0" smtClean="0"/>
              <a:t>вмешательствах BIS </a:t>
            </a:r>
            <a:br>
              <a:rPr lang="ru-RU" b="1" i="1" dirty="0" smtClean="0"/>
            </a:br>
            <a:r>
              <a:rPr lang="ru-RU" b="1" i="1" dirty="0" smtClean="0"/>
              <a:t>позволяет:</a:t>
            </a:r>
            <a:endParaRPr lang="ru-RU" dirty="0" smtClean="0"/>
          </a:p>
          <a:p>
            <a:pPr lvl="0"/>
            <a:r>
              <a:rPr lang="ru-RU" dirty="0" smtClean="0"/>
              <a:t>практически </a:t>
            </a:r>
            <a:r>
              <a:rPr lang="ru-RU" dirty="0"/>
              <a:t>устранить </a:t>
            </a:r>
            <a:br>
              <a:rPr lang="ru-RU" dirty="0"/>
            </a:br>
            <a:r>
              <a:rPr lang="ru-RU" dirty="0"/>
              <a:t>риск преждевременного </a:t>
            </a:r>
            <a:br>
              <a:rPr lang="ru-RU" dirty="0"/>
            </a:br>
            <a:r>
              <a:rPr lang="ru-RU" dirty="0"/>
              <a:t>выхода из </a:t>
            </a:r>
            <a:r>
              <a:rPr lang="ru-RU" dirty="0" smtClean="0"/>
              <a:t>наркоза</a:t>
            </a:r>
            <a:endParaRPr lang="ru-RU" dirty="0"/>
          </a:p>
          <a:p>
            <a:pPr lvl="0"/>
            <a:r>
              <a:rPr lang="ru-RU" dirty="0"/>
              <a:t>уменьшить расход </a:t>
            </a:r>
            <a:br>
              <a:rPr lang="ru-RU" dirty="0"/>
            </a:br>
            <a:r>
              <a:rPr lang="ru-RU" dirty="0" smtClean="0"/>
              <a:t>анестетиков</a:t>
            </a:r>
            <a:endParaRPr lang="ru-RU" dirty="0"/>
          </a:p>
          <a:p>
            <a:pPr lvl="0"/>
            <a:r>
              <a:rPr lang="ru-RU" dirty="0"/>
              <a:t>уменьшить время </a:t>
            </a:r>
            <a:br>
              <a:rPr lang="ru-RU" dirty="0"/>
            </a:br>
            <a:r>
              <a:rPr lang="ru-RU" dirty="0"/>
              <a:t>выхода из наркоза </a:t>
            </a:r>
            <a:br>
              <a:rPr lang="ru-RU" dirty="0"/>
            </a:br>
            <a:r>
              <a:rPr lang="ru-RU" dirty="0"/>
              <a:t>на 35–50%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1500174"/>
            <a:ext cx="4186238" cy="51435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     В </a:t>
            </a:r>
            <a:r>
              <a:rPr lang="ru-RU" b="1" i="1" dirty="0"/>
              <a:t>отделениях </a:t>
            </a:r>
            <a:br>
              <a:rPr lang="ru-RU" b="1" i="1" dirty="0"/>
            </a:br>
            <a:r>
              <a:rPr lang="ru-RU" b="1" i="1" dirty="0"/>
              <a:t>интенсивной терапии </a:t>
            </a:r>
            <a:br>
              <a:rPr lang="ru-RU" b="1" i="1" dirty="0"/>
            </a:br>
            <a:r>
              <a:rPr lang="ru-RU" b="1" i="1" dirty="0"/>
              <a:t>BIS позволяет:</a:t>
            </a:r>
            <a:endParaRPr lang="ru-RU" dirty="0"/>
          </a:p>
          <a:p>
            <a:pPr lvl="0"/>
            <a:r>
              <a:rPr lang="ru-RU" dirty="0"/>
              <a:t>стабильно поддерживать требуемую </a:t>
            </a:r>
            <a:br>
              <a:rPr lang="ru-RU" dirty="0"/>
            </a:br>
            <a:r>
              <a:rPr lang="ru-RU" dirty="0"/>
              <a:t>глубину </a:t>
            </a:r>
            <a:r>
              <a:rPr lang="ru-RU" dirty="0" err="1"/>
              <a:t>седации</a:t>
            </a:r>
            <a:r>
              <a:rPr lang="ru-RU" dirty="0"/>
              <a:t> (по статистике, </a:t>
            </a:r>
            <a:br>
              <a:rPr lang="ru-RU" dirty="0"/>
            </a:br>
            <a:r>
              <a:rPr lang="ru-RU" dirty="0"/>
              <a:t>без BIS–контроля более чем у 69% </a:t>
            </a:r>
            <a:br>
              <a:rPr lang="ru-RU" dirty="0"/>
            </a:br>
            <a:r>
              <a:rPr lang="ru-RU" dirty="0"/>
              <a:t>пациентов наблюдается </a:t>
            </a:r>
            <a:br>
              <a:rPr lang="ru-RU" dirty="0"/>
            </a:br>
            <a:r>
              <a:rPr lang="ru-RU" dirty="0"/>
              <a:t>недостаточная или чрезмерная </a:t>
            </a:r>
            <a:br>
              <a:rPr lang="ru-RU" dirty="0"/>
            </a:br>
            <a:r>
              <a:rPr lang="ru-RU" dirty="0"/>
              <a:t>глубина </a:t>
            </a:r>
            <a:r>
              <a:rPr lang="ru-RU" dirty="0" err="1"/>
              <a:t>седации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улучшить качество ухода и уменьшить </a:t>
            </a:r>
            <a:br>
              <a:rPr lang="ru-RU" dirty="0"/>
            </a:br>
            <a:r>
              <a:rPr lang="ru-RU" dirty="0"/>
              <a:t>расходы на седативные средства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</a:rPr>
              <a:t>Недостатки при использовании </a:t>
            </a:r>
            <a:r>
              <a:rPr lang="en-US" sz="3200" b="1" dirty="0">
                <a:solidFill>
                  <a:schemeClr val="bg2"/>
                </a:solidFill>
              </a:rPr>
              <a:t>B</a:t>
            </a:r>
            <a:r>
              <a:rPr lang="en-US" sz="3200" b="1" dirty="0" smtClean="0">
                <a:solidFill>
                  <a:schemeClr val="bg2"/>
                </a:solidFill>
              </a:rPr>
              <a:t>IS</a:t>
            </a:r>
            <a:endParaRPr lang="ru-RU" sz="3200" b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FF00"/>
                </a:solidFill>
              </a:rPr>
              <a:t>     </a:t>
            </a:r>
            <a:r>
              <a:rPr lang="en-US" i="1" dirty="0">
                <a:solidFill>
                  <a:srgbClr val="FFFF00"/>
                </a:solidFill>
              </a:rPr>
              <a:t>BIS</a:t>
            </a:r>
            <a:r>
              <a:rPr lang="ru-RU" i="1" dirty="0">
                <a:solidFill>
                  <a:srgbClr val="FFFF00"/>
                </a:solidFill>
              </a:rPr>
              <a:t> имеет определенные </a:t>
            </a:r>
            <a:r>
              <a:rPr lang="ru-RU" i="1" dirty="0" smtClean="0">
                <a:solidFill>
                  <a:srgbClr val="FFFF00"/>
                </a:solidFill>
              </a:rPr>
              <a:t>ограничения: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не </a:t>
            </a:r>
            <a:r>
              <a:rPr lang="ru-RU" sz="2800" dirty="0">
                <a:solidFill>
                  <a:srgbClr val="FFFF00"/>
                </a:solidFill>
              </a:rPr>
              <a:t>может </a:t>
            </a:r>
            <a:r>
              <a:rPr lang="ru-RU" sz="2800" dirty="0" smtClean="0">
                <a:solidFill>
                  <a:srgbClr val="FFFF00"/>
                </a:solidFill>
              </a:rPr>
              <a:t>использоваться </a:t>
            </a:r>
            <a:r>
              <a:rPr lang="ru-RU" sz="2800" dirty="0">
                <a:solidFill>
                  <a:srgbClr val="FFFF00"/>
                </a:solidFill>
              </a:rPr>
              <a:t>для определения МАК ингаляционных </a:t>
            </a:r>
            <a:r>
              <a:rPr lang="ru-RU" sz="2800" dirty="0" smtClean="0">
                <a:solidFill>
                  <a:srgbClr val="FFFF00"/>
                </a:solidFill>
              </a:rPr>
              <a:t>анестетиков</a:t>
            </a:r>
            <a:r>
              <a:rPr lang="ru-RU" sz="2800" dirty="0">
                <a:solidFill>
                  <a:srgbClr val="FFFF00"/>
                </a:solidFill>
              </a:rPr>
              <a:t> , диагностики ишемии мозга, прогнозирования дальнейшего изменения состояния </a:t>
            </a:r>
            <a:r>
              <a:rPr lang="ru-RU" sz="2800" dirty="0" smtClean="0">
                <a:solidFill>
                  <a:srgbClr val="FFFF00"/>
                </a:solidFill>
              </a:rPr>
              <a:t>пациента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неинформативными </a:t>
            </a:r>
            <a:r>
              <a:rPr lang="ru-RU" sz="2800" dirty="0">
                <a:solidFill>
                  <a:srgbClr val="FFFF00"/>
                </a:solidFill>
              </a:rPr>
              <a:t>оказываются изменения </a:t>
            </a:r>
            <a:r>
              <a:rPr lang="en-US" sz="2800" dirty="0">
                <a:solidFill>
                  <a:srgbClr val="FFFF00"/>
                </a:solidFill>
              </a:rPr>
              <a:t>BIS</a:t>
            </a:r>
            <a:r>
              <a:rPr lang="ru-RU" sz="2800" dirty="0">
                <a:solidFill>
                  <a:srgbClr val="FFFF00"/>
                </a:solidFill>
              </a:rPr>
              <a:t> при </a:t>
            </a:r>
            <a:r>
              <a:rPr lang="ru-RU" sz="2800" dirty="0" err="1">
                <a:solidFill>
                  <a:srgbClr val="FFFF00"/>
                </a:solidFill>
              </a:rPr>
              <a:t>моноанестезии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кетамином</a:t>
            </a:r>
            <a:r>
              <a:rPr lang="ru-RU" sz="2800" dirty="0">
                <a:solidFill>
                  <a:srgbClr val="FFFF00"/>
                </a:solidFill>
              </a:rPr>
              <a:t> и на </a:t>
            </a:r>
            <a:r>
              <a:rPr lang="ru-RU" sz="2800" dirty="0" smtClean="0">
                <a:solidFill>
                  <a:srgbClr val="FFFF00"/>
                </a:solidFill>
              </a:rPr>
              <a:t>этапе </a:t>
            </a:r>
            <a:r>
              <a:rPr lang="ru-RU" sz="2800" dirty="0">
                <a:solidFill>
                  <a:srgbClr val="FFFF00"/>
                </a:solidFill>
              </a:rPr>
              <a:t>вводной анестезии ксеноном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237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   Глубина наркоза - параметр количественную оценку которого хотел бы иметь каждый анестезиолог. </vt:lpstr>
      <vt:lpstr>Слайд 3</vt:lpstr>
      <vt:lpstr>BIS используется в анестезии и интенсивной терапии для получения объективной информации о реакции пациента на анестетики и седативные средства. </vt:lpstr>
      <vt:lpstr>                   Как BIS работает </vt:lpstr>
      <vt:lpstr>Слайд 6</vt:lpstr>
      <vt:lpstr>Слайд 7</vt:lpstr>
      <vt:lpstr>Преимущества при использовании BIS</vt:lpstr>
      <vt:lpstr>Недостатки при использовании BIS</vt:lpstr>
      <vt:lpstr>Слайд 10</vt:lpstr>
      <vt:lpstr>Заключение: биспектральный индекс не заменяет традиционную клиническую оценку глубины и адекватности анестезии, но существенно дополняет ее, повышая качество анестезии и уровень безопасности больного. </vt:lpstr>
      <vt:lpstr>Благодарю за                          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ъ</cp:lastModifiedBy>
  <cp:revision>72</cp:revision>
  <dcterms:created xsi:type="dcterms:W3CDTF">2013-06-02T08:42:42Z</dcterms:created>
  <dcterms:modified xsi:type="dcterms:W3CDTF">2013-06-12T07:54:17Z</dcterms:modified>
</cp:coreProperties>
</file>