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9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DB9AA4-48A8-4089-8DDA-3F3E35D1B028}" type="datetimeFigureOut">
              <a:rPr lang="ru-RU" smtClean="0"/>
              <a:t>09.04.2010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BE19DD-098F-41B9-9D56-20ABC26D8F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1662" y="5661248"/>
            <a:ext cx="5637010" cy="882119"/>
          </a:xfrm>
        </p:spPr>
        <p:txBody>
          <a:bodyPr/>
          <a:lstStyle/>
          <a:p>
            <a:pPr algn="r"/>
            <a:r>
              <a:rPr lang="ru-RU" dirty="0" smtClean="0"/>
              <a:t>Выполнил: интерн Селин А.Л.</a:t>
            </a:r>
          </a:p>
          <a:p>
            <a:pPr algn="r"/>
            <a:r>
              <a:rPr lang="ru-RU" dirty="0" smtClean="0"/>
              <a:t>Под руководством Кушнаренко К. 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175351" cy="42484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 smtClean="0"/>
              <a:t>ГБОУ ВПО Читинская государственная медицинская академия</a:t>
            </a:r>
            <a:br>
              <a:rPr lang="ru-RU" sz="2000" dirty="0" smtClean="0"/>
            </a:br>
            <a:r>
              <a:rPr lang="ru-RU" sz="2000" dirty="0" smtClean="0"/>
              <a:t>Кафедра анестезиологии и реанимации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800" dirty="0" err="1" smtClean="0">
                <a:solidFill>
                  <a:srgbClr val="FF0000"/>
                </a:solidFill>
              </a:rPr>
              <a:t>Гелиокс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3140968"/>
            <a:ext cx="4991100" cy="16637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83006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424936" cy="666936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Противопоказания и предостережения: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Остановка дыхания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Нестабильная гемодинамика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Потребность в </a:t>
            </a:r>
            <a:r>
              <a:rPr lang="ru-RU" dirty="0" err="1" smtClean="0">
                <a:solidFill>
                  <a:schemeClr val="tx1"/>
                </a:solidFill>
              </a:rPr>
              <a:t>кислородотерапии</a:t>
            </a:r>
            <a:r>
              <a:rPr lang="ru-RU" dirty="0" smtClean="0">
                <a:solidFill>
                  <a:schemeClr val="tx1"/>
                </a:solidFill>
              </a:rPr>
              <a:t> более 40%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Парциальное давление СО2 более 75 </a:t>
            </a:r>
            <a:r>
              <a:rPr lang="ru-RU" dirty="0" err="1" smtClean="0">
                <a:solidFill>
                  <a:schemeClr val="tx1"/>
                </a:solidFill>
              </a:rPr>
              <a:t>мм.рт.ст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рН крови менее 7,25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11407"/>
            <a:ext cx="5544616" cy="36964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5860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F14124">
                    <a:lumMod val="75000"/>
                  </a:srgbClr>
                </a:solidFill>
              </a:rPr>
              <a:t>Побочные эффекты: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Гипоксемия при низком содержании кислорода в смеси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Изменение тембра голоса </a:t>
            </a:r>
            <a:endParaRPr lang="ru-RU" dirty="0" smtClean="0">
              <a:solidFill>
                <a:prstClr val="black"/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(«</a:t>
            </a:r>
            <a:r>
              <a:rPr lang="ru-RU" dirty="0">
                <a:solidFill>
                  <a:prstClr val="black"/>
                </a:solidFill>
              </a:rPr>
              <a:t>голос Дональда </a:t>
            </a:r>
            <a:r>
              <a:rPr lang="ru-RU" dirty="0" err="1">
                <a:solidFill>
                  <a:prstClr val="black"/>
                </a:solidFill>
              </a:rPr>
              <a:t>Дака</a:t>
            </a:r>
            <a:r>
              <a:rPr lang="ru-RU" dirty="0">
                <a:solidFill>
                  <a:prstClr val="black"/>
                </a:solidFill>
              </a:rPr>
              <a:t>»)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84120"/>
            <a:ext cx="2952328" cy="4080705"/>
          </a:xfrm>
          <a:prstGeom prst="rect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69777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060848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1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352928" cy="6292824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Helios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(с греч.- солнце)- гелий открыл французский ученый Пьер </a:t>
            </a:r>
            <a:r>
              <a:rPr lang="ru-RU" dirty="0" err="1" smtClean="0">
                <a:solidFill>
                  <a:schemeClr val="tx1"/>
                </a:solidFill>
              </a:rPr>
              <a:t>Жансен</a:t>
            </a:r>
            <a:r>
              <a:rPr lang="ru-RU" dirty="0" smtClean="0">
                <a:solidFill>
                  <a:schemeClr val="tx1"/>
                </a:solidFill>
              </a:rPr>
              <a:t> в 1868г при исследовании солнечного спектра.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Области применения: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воздухоплавании ( дирижабли)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науке и промышленности (сварочные работы, газовая хроматография и т.д.)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медицине ( при глубоководных погружениях)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1934г. Ученый А. Барах доказал биологическую нейтральность гелия. 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Повторно его </a:t>
            </a:r>
            <a:r>
              <a:rPr lang="ru-RU" dirty="0" smtClean="0">
                <a:solidFill>
                  <a:schemeClr val="tx1"/>
                </a:solidFill>
              </a:rPr>
              <a:t>нейтральность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была доказана </a:t>
            </a:r>
            <a:r>
              <a:rPr lang="ru-RU" dirty="0" smtClean="0">
                <a:solidFill>
                  <a:schemeClr val="tx1"/>
                </a:solidFill>
              </a:rPr>
              <a:t>ученым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Гамильтоном в 1960г.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2176272" cy="288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64612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240"/>
            <a:ext cx="8352928" cy="6480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Гелий </a:t>
            </a:r>
            <a:r>
              <a:rPr lang="ru-RU" dirty="0" smtClean="0">
                <a:solidFill>
                  <a:schemeClr val="tx1"/>
                </a:solidFill>
              </a:rPr>
              <a:t>– это бесцветный газ, без запаха и вкуса, обладает низкой плотностью и очень высокой скоростью диффузией.</a:t>
            </a:r>
          </a:p>
          <a:p>
            <a:pPr marL="45720" indent="0"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Гелиокс</a:t>
            </a:r>
            <a:r>
              <a:rPr lang="ru-RU" dirty="0" smtClean="0">
                <a:solidFill>
                  <a:schemeClr val="tx1"/>
                </a:solidFill>
              </a:rPr>
              <a:t> – это смесь гелия с кислородом, применяется в основном в терапии обструктивных заболевании дыхательных путей.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Терапевтический эффект </a:t>
            </a:r>
            <a:r>
              <a:rPr lang="ru-RU" dirty="0" err="1" smtClean="0">
                <a:solidFill>
                  <a:schemeClr val="tx1"/>
                </a:solidFill>
              </a:rPr>
              <a:t>гелиокса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основан на низкой плотности, высокой диффузии и высокой текучести гелия.</a:t>
            </a: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69868"/>
              </p:ext>
            </p:extLst>
          </p:nvPr>
        </p:nvGraphicFramePr>
        <p:xfrm>
          <a:off x="1187624" y="3140968"/>
          <a:ext cx="7056783" cy="329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7839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газ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Плотность(г/л)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Динамическая вязкость (</a:t>
                      </a:r>
                      <a:r>
                        <a:rPr lang="ru-RU" dirty="0" err="1" smtClean="0"/>
                        <a:t>микропуаз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7948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Гелии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0,1785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188,7</a:t>
                      </a:r>
                      <a:endParaRPr lang="ru-RU" dirty="0"/>
                    </a:p>
                  </a:txBody>
                  <a:tcPr/>
                </a:tc>
              </a:tr>
              <a:tr h="7948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167,4</a:t>
                      </a:r>
                      <a:endParaRPr lang="ru-RU" dirty="0"/>
                    </a:p>
                  </a:txBody>
                  <a:tcPr/>
                </a:tc>
              </a:tr>
              <a:tr h="7948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Кислород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714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424936" cy="65527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Механизм действия</a:t>
            </a:r>
          </a:p>
          <a:p>
            <a:pPr marL="45720" indent="0" algn="ctr"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Гелиокс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Создание благоприятных условии для ламинарного кровотока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Уменьшение сопротивления потоку в дыхательных путях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Снижение резистентности работы дыхательных путей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Уменьшение утомления дыхательной мускулатуры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Снижение сопротивления дыхания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Уменьшение перепадов внутригрудного давления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Коррекция гемодинамических нарушении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Улучшение коллатеральной вентиляции (равномерное распределение вентиляции)</a:t>
            </a:r>
          </a:p>
          <a:p>
            <a:pPr marL="45720" indent="0" algn="ctr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88024" y="11967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88024" y="20608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88024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8024" y="39330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88024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rot="16200000" flipH="1">
            <a:off x="1223628" y="4545124"/>
            <a:ext cx="720080" cy="50405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59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8640"/>
            <a:ext cx="7992888" cy="6264696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Фармакокинетика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Практически не растворим в биологических жидкостях и метаболически нейтрален. Кинетика кислорода не отличается от кислородно-азотной смеси. </a:t>
            </a:r>
          </a:p>
          <a:p>
            <a:pPr marL="45720" indent="0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Взаимодействия: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Не является инертным газом, не взаимодействует с другими газами и лекарственными средствами.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4005064"/>
            <a:ext cx="5694392" cy="2615642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8810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F14124">
                    <a:lumMod val="75000"/>
                  </a:srgbClr>
                </a:solidFill>
              </a:rPr>
              <a:t>Благоприятные эффекты: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Снижает потребность в поддержании транспульмонального давления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Увеличивает дыхательный объем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Ускоряет элиминацию углекислого газа</a:t>
            </a:r>
          </a:p>
          <a:p>
            <a:pPr marL="502920" lvl="0" indent="-457200">
              <a:buClr>
                <a:srgbClr val="F14124">
                  <a:lumMod val="75000"/>
                </a:srgbClr>
              </a:buClr>
              <a:buFont typeface="Georgia" pitchFamily="18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Ускоряет доставку аэрозольных лекарственных средств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861048"/>
            <a:ext cx="2736304" cy="2736304"/>
          </a:xfrm>
          <a:prstGeom prst="rect">
            <a:avLst/>
          </a:prstGeom>
          <a:ln w="762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609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8640"/>
            <a:ext cx="7272808" cy="648491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Применение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гелиокса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Тяжелое обострение бронхиальной астмы: снижение диспноэ, парадоксального пульса, гиперкапнии, уменьшение респираторного ацидоза.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ОДН у больных с обострением ХОБЛ: уменьшение работы дыхания и дыхательного усилия, продукции СО2 и диспноэ.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Постэкстубационный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стридор</a:t>
            </a:r>
            <a:r>
              <a:rPr lang="ru-RU" dirty="0" smtClean="0">
                <a:solidFill>
                  <a:schemeClr val="tx1"/>
                </a:solidFill>
              </a:rPr>
              <a:t>: снижает риск повторной интубации.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89040"/>
            <a:ext cx="5375296" cy="2804964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29594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4. Круп у детей: повышение сатурации кислорода, понижение пульса и частоты дыхания.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5. Вирусный </a:t>
            </a:r>
            <a:r>
              <a:rPr lang="ru-RU" dirty="0" err="1">
                <a:solidFill>
                  <a:prstClr val="black"/>
                </a:solidFill>
              </a:rPr>
              <a:t>бронхеолит</a:t>
            </a:r>
            <a:r>
              <a:rPr lang="ru-RU" dirty="0">
                <a:solidFill>
                  <a:prstClr val="black"/>
                </a:solidFill>
              </a:rPr>
              <a:t> у детей: уменьшение диспноэ, работы дыхания, симптомов заболевания, избежание интубации.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6. ОРДС новорожденных: улучшение </a:t>
            </a:r>
            <a:r>
              <a:rPr lang="ru-RU" dirty="0" err="1">
                <a:solidFill>
                  <a:prstClr val="black"/>
                </a:solidFill>
              </a:rPr>
              <a:t>оксигенации</a:t>
            </a:r>
            <a:r>
              <a:rPr lang="ru-RU" dirty="0">
                <a:solidFill>
                  <a:prstClr val="black"/>
                </a:solidFill>
              </a:rPr>
              <a:t>, снижение среднего давления в дыхательных путях, сокращение числа дней механической вентиляции и частоты развития бронхолегочной дисплазии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7. Доставка аэрозоля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567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8676456" cy="662473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Показания к применению: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Обструктивные заболевания дыхательных путей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Ожог дыхательных путей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ЧДД более 25 в мин.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Выраженное диспноэ, </a:t>
            </a:r>
            <a:r>
              <a:rPr lang="ru-RU" dirty="0" err="1" smtClean="0">
                <a:solidFill>
                  <a:schemeClr val="tx1"/>
                </a:solidFill>
              </a:rPr>
              <a:t>ортопноэ</a:t>
            </a:r>
            <a:endParaRPr lang="ru-RU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Сатурация кислорода менее 90%, парциального давления кислорода менее 60 </a:t>
            </a:r>
            <a:r>
              <a:rPr lang="ru-RU" dirty="0" err="1" smtClean="0">
                <a:solidFill>
                  <a:schemeClr val="tx1"/>
                </a:solidFill>
              </a:rPr>
              <a:t>мм.рт.ст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356992"/>
            <a:ext cx="4962525" cy="3228975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33856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</TotalTime>
  <Words>456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ГБОУ ВПО Читинская государственная медицинская академия Кафедра анестезиологии и реанимации   Гелиокс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Читинская государственная медицинская академия Кафедра анестезиологии и реанимации     Гелиокс</dc:title>
  <dc:creator>ПК</dc:creator>
  <cp:lastModifiedBy>ПК</cp:lastModifiedBy>
  <cp:revision>14</cp:revision>
  <dcterms:created xsi:type="dcterms:W3CDTF">2010-04-05T14:08:57Z</dcterms:created>
  <dcterms:modified xsi:type="dcterms:W3CDTF">2010-04-09T11:58:39Z</dcterms:modified>
</cp:coreProperties>
</file>