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57" r:id="rId3"/>
    <p:sldId id="262" r:id="rId4"/>
    <p:sldId id="284" r:id="rId5"/>
    <p:sldId id="263" r:id="rId6"/>
    <p:sldId id="265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80" r:id="rId15"/>
    <p:sldId id="278" r:id="rId16"/>
    <p:sldId id="279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60A"/>
    <a:srgbClr val="11EF26"/>
    <a:srgbClr val="070FB9"/>
    <a:srgbClr val="8F0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4A8138-08C7-43B9-A19D-40BDDDED03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AEA60C-5D2A-4EBE-9AB3-9D0E098D113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Первичный гемостаз</a:t>
          </a:r>
          <a:endParaRPr lang="ru-RU" dirty="0">
            <a:solidFill>
              <a:schemeClr val="bg1"/>
            </a:solidFill>
          </a:endParaRPr>
        </a:p>
      </dgm:t>
    </dgm:pt>
    <dgm:pt modelId="{3D9803A4-4EC4-4D6F-94EC-0C7ABDE5EAEB}" type="parTrans" cxnId="{7ABDDDCD-C413-4604-9858-3474A6F1B8EE}">
      <dgm:prSet/>
      <dgm:spPr/>
      <dgm:t>
        <a:bodyPr/>
        <a:lstStyle/>
        <a:p>
          <a:endParaRPr lang="ru-RU"/>
        </a:p>
      </dgm:t>
    </dgm:pt>
    <dgm:pt modelId="{65D2BE63-0FC7-44CB-A501-B5EB55C85A47}" type="sibTrans" cxnId="{7ABDDDCD-C413-4604-9858-3474A6F1B8EE}">
      <dgm:prSet/>
      <dgm:spPr/>
      <dgm:t>
        <a:bodyPr/>
        <a:lstStyle/>
        <a:p>
          <a:endParaRPr lang="ru-RU"/>
        </a:p>
      </dgm:t>
    </dgm:pt>
    <dgm:pt modelId="{A838C9D2-8911-4563-8B21-B57FF2C41978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dirty="0" err="1" smtClean="0"/>
            <a:t>Вазоконстрикция</a:t>
          </a:r>
          <a:endParaRPr lang="ru-RU" sz="2800" dirty="0"/>
        </a:p>
      </dgm:t>
    </dgm:pt>
    <dgm:pt modelId="{9CB55788-470E-4ED0-8D7B-83E42CA80487}" type="parTrans" cxnId="{FA5E977C-9926-4E3A-BBED-E67CF7C69927}">
      <dgm:prSet/>
      <dgm:spPr/>
      <dgm:t>
        <a:bodyPr/>
        <a:lstStyle/>
        <a:p>
          <a:endParaRPr lang="ru-RU"/>
        </a:p>
      </dgm:t>
    </dgm:pt>
    <dgm:pt modelId="{A10DEAF3-1016-43A8-BABD-1A603EA54B17}" type="sibTrans" cxnId="{FA5E977C-9926-4E3A-BBED-E67CF7C69927}">
      <dgm:prSet/>
      <dgm:spPr/>
      <dgm:t>
        <a:bodyPr/>
        <a:lstStyle/>
        <a:p>
          <a:endParaRPr lang="ru-RU"/>
        </a:p>
      </dgm:t>
    </dgm:pt>
    <dgm:pt modelId="{21A6E18F-38E4-4C91-8988-60D87A7E4710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dirty="0" smtClean="0"/>
            <a:t>Адгезия </a:t>
          </a:r>
          <a:r>
            <a:rPr lang="ru-RU" sz="2800" dirty="0" err="1" smtClean="0"/>
            <a:t>Тр</a:t>
          </a:r>
          <a:endParaRPr lang="ru-RU" sz="2800" dirty="0"/>
        </a:p>
      </dgm:t>
    </dgm:pt>
    <dgm:pt modelId="{B927660A-5BFB-4F86-9A11-3C3F08AEB598}" type="parTrans" cxnId="{7E893464-788A-484C-BE9D-0F08BD09F365}">
      <dgm:prSet/>
      <dgm:spPr/>
      <dgm:t>
        <a:bodyPr/>
        <a:lstStyle/>
        <a:p>
          <a:endParaRPr lang="ru-RU"/>
        </a:p>
      </dgm:t>
    </dgm:pt>
    <dgm:pt modelId="{5CB70962-60B8-4D55-A4DF-0E91146832C1}" type="sibTrans" cxnId="{7E893464-788A-484C-BE9D-0F08BD09F365}">
      <dgm:prSet/>
      <dgm:spPr/>
      <dgm:t>
        <a:bodyPr/>
        <a:lstStyle/>
        <a:p>
          <a:endParaRPr lang="ru-RU"/>
        </a:p>
      </dgm:t>
    </dgm:pt>
    <dgm:pt modelId="{8C3359A3-EC26-4FB7-B776-F813A1F9DA4E}">
      <dgm:prSet phldrT="[Текст]"/>
      <dgm:spPr>
        <a:solidFill>
          <a:srgbClr val="0AF60A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Вторичный гемостаз</a:t>
          </a:r>
          <a:endParaRPr lang="ru-RU" dirty="0">
            <a:solidFill>
              <a:schemeClr val="bg1"/>
            </a:solidFill>
          </a:endParaRPr>
        </a:p>
      </dgm:t>
    </dgm:pt>
    <dgm:pt modelId="{F8357A01-FD84-406A-BF20-6DB7A6172333}" type="parTrans" cxnId="{9757CD09-79CF-4A4E-BB02-78D3A9A0A62B}">
      <dgm:prSet/>
      <dgm:spPr/>
      <dgm:t>
        <a:bodyPr/>
        <a:lstStyle/>
        <a:p>
          <a:endParaRPr lang="ru-RU"/>
        </a:p>
      </dgm:t>
    </dgm:pt>
    <dgm:pt modelId="{45B62B6A-2518-4E86-AF8A-87E39DDEEF9C}" type="sibTrans" cxnId="{9757CD09-79CF-4A4E-BB02-78D3A9A0A62B}">
      <dgm:prSet/>
      <dgm:spPr/>
      <dgm:t>
        <a:bodyPr/>
        <a:lstStyle/>
        <a:p>
          <a:endParaRPr lang="ru-RU"/>
        </a:p>
      </dgm:t>
    </dgm:pt>
    <dgm:pt modelId="{EF2F306D-04CF-42AD-87FC-9D69728AD881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dirty="0" smtClean="0"/>
            <a:t>Активация плазменных факторов свертывания</a:t>
          </a:r>
          <a:endParaRPr lang="ru-RU" sz="2800" dirty="0"/>
        </a:p>
      </dgm:t>
    </dgm:pt>
    <dgm:pt modelId="{81EBE463-8984-4493-922E-01366CB6F773}" type="parTrans" cxnId="{F418537B-0A52-45B5-BFA0-3BEDF1454030}">
      <dgm:prSet/>
      <dgm:spPr/>
      <dgm:t>
        <a:bodyPr/>
        <a:lstStyle/>
        <a:p>
          <a:endParaRPr lang="ru-RU"/>
        </a:p>
      </dgm:t>
    </dgm:pt>
    <dgm:pt modelId="{AFC0D4F4-3451-4A2A-BB77-57CD2157FA38}" type="sibTrans" cxnId="{F418537B-0A52-45B5-BFA0-3BEDF1454030}">
      <dgm:prSet/>
      <dgm:spPr/>
      <dgm:t>
        <a:bodyPr/>
        <a:lstStyle/>
        <a:p>
          <a:endParaRPr lang="ru-RU"/>
        </a:p>
      </dgm:t>
    </dgm:pt>
    <dgm:pt modelId="{9DBE0C7E-5FAF-4A00-A964-5EA59AE138A0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dirty="0" smtClean="0"/>
            <a:t>Образование фибрина</a:t>
          </a:r>
          <a:endParaRPr lang="ru-RU" sz="2800" dirty="0"/>
        </a:p>
      </dgm:t>
    </dgm:pt>
    <dgm:pt modelId="{6A3ED627-897C-4BF3-8CF1-33FB332A25A7}" type="parTrans" cxnId="{E296EFF3-81C5-48EB-9C42-8DF58736CDA2}">
      <dgm:prSet/>
      <dgm:spPr/>
      <dgm:t>
        <a:bodyPr/>
        <a:lstStyle/>
        <a:p>
          <a:endParaRPr lang="ru-RU"/>
        </a:p>
      </dgm:t>
    </dgm:pt>
    <dgm:pt modelId="{78B553D5-D5AD-465A-B3C3-BB6693E54105}" type="sibTrans" cxnId="{E296EFF3-81C5-48EB-9C42-8DF58736CDA2}">
      <dgm:prSet/>
      <dgm:spPr/>
      <dgm:t>
        <a:bodyPr/>
        <a:lstStyle/>
        <a:p>
          <a:endParaRPr lang="ru-RU"/>
        </a:p>
      </dgm:t>
    </dgm:pt>
    <dgm:pt modelId="{A9CAADC4-45C1-4E91-BB46-DF22DCBC6B60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Фибринолиз</a:t>
          </a:r>
          <a:endParaRPr lang="ru-RU" dirty="0">
            <a:solidFill>
              <a:schemeClr val="bg1"/>
            </a:solidFill>
          </a:endParaRPr>
        </a:p>
      </dgm:t>
    </dgm:pt>
    <dgm:pt modelId="{0FE7F3EF-3D6C-46FD-A74D-4559C0EB5117}" type="parTrans" cxnId="{7E1866E4-2F49-4ACF-A973-6CB2A45BE8FF}">
      <dgm:prSet/>
      <dgm:spPr/>
      <dgm:t>
        <a:bodyPr/>
        <a:lstStyle/>
        <a:p>
          <a:endParaRPr lang="ru-RU"/>
        </a:p>
      </dgm:t>
    </dgm:pt>
    <dgm:pt modelId="{593C26A9-810F-4EA6-B329-D11ECF25ED7A}" type="sibTrans" cxnId="{7E1866E4-2F49-4ACF-A973-6CB2A45BE8FF}">
      <dgm:prSet/>
      <dgm:spPr/>
      <dgm:t>
        <a:bodyPr/>
        <a:lstStyle/>
        <a:p>
          <a:endParaRPr lang="ru-RU"/>
        </a:p>
      </dgm:t>
    </dgm:pt>
    <dgm:pt modelId="{C0241667-656F-42A7-B259-76B535CA6757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dirty="0" smtClean="0"/>
            <a:t>Активация факторов фибринолиза</a:t>
          </a:r>
          <a:endParaRPr lang="ru-RU" sz="2800" dirty="0"/>
        </a:p>
      </dgm:t>
    </dgm:pt>
    <dgm:pt modelId="{3FD35352-6139-49D5-96C7-AA07AD5C5A93}" type="parTrans" cxnId="{3EB2BF8F-20B6-488A-9082-38D69DF00230}">
      <dgm:prSet/>
      <dgm:spPr/>
      <dgm:t>
        <a:bodyPr/>
        <a:lstStyle/>
        <a:p>
          <a:endParaRPr lang="ru-RU"/>
        </a:p>
      </dgm:t>
    </dgm:pt>
    <dgm:pt modelId="{B9768F18-7D1C-406F-8CE6-2EC0C942AC57}" type="sibTrans" cxnId="{3EB2BF8F-20B6-488A-9082-38D69DF00230}">
      <dgm:prSet/>
      <dgm:spPr/>
      <dgm:t>
        <a:bodyPr/>
        <a:lstStyle/>
        <a:p>
          <a:endParaRPr lang="ru-RU"/>
        </a:p>
      </dgm:t>
    </dgm:pt>
    <dgm:pt modelId="{E165863E-22DD-44EE-8B8A-E1CB23384F88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dirty="0" smtClean="0"/>
            <a:t>Лизис  кровяного сгустка</a:t>
          </a:r>
          <a:endParaRPr lang="ru-RU" sz="2800" dirty="0"/>
        </a:p>
      </dgm:t>
    </dgm:pt>
    <dgm:pt modelId="{BCD42988-0EA5-4924-8E86-5873713C8929}" type="parTrans" cxnId="{C457212A-1E05-4882-92C3-8C6A713C133B}">
      <dgm:prSet/>
      <dgm:spPr/>
      <dgm:t>
        <a:bodyPr/>
        <a:lstStyle/>
        <a:p>
          <a:endParaRPr lang="ru-RU"/>
        </a:p>
      </dgm:t>
    </dgm:pt>
    <dgm:pt modelId="{65BD63DF-3F76-4018-965E-2B906112C7BF}" type="sibTrans" cxnId="{C457212A-1E05-4882-92C3-8C6A713C133B}">
      <dgm:prSet/>
      <dgm:spPr/>
      <dgm:t>
        <a:bodyPr/>
        <a:lstStyle/>
        <a:p>
          <a:endParaRPr lang="ru-RU"/>
        </a:p>
      </dgm:t>
    </dgm:pt>
    <dgm:pt modelId="{DC4BEB7C-5C46-4665-885F-93D1BFBE2896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dirty="0" smtClean="0"/>
            <a:t>Агрегация ТР</a:t>
          </a:r>
          <a:endParaRPr lang="ru-RU" sz="2800" dirty="0"/>
        </a:p>
      </dgm:t>
    </dgm:pt>
    <dgm:pt modelId="{B44D19BB-2CAF-49CB-AC9F-01E536B93F05}" type="parTrans" cxnId="{72F6A5C6-721D-48A2-8DCC-DE9DDBF320F8}">
      <dgm:prSet/>
      <dgm:spPr/>
      <dgm:t>
        <a:bodyPr/>
        <a:lstStyle/>
        <a:p>
          <a:endParaRPr lang="ru-RU"/>
        </a:p>
      </dgm:t>
    </dgm:pt>
    <dgm:pt modelId="{24C28E3E-C0F6-4417-9345-FDAB841F1887}" type="sibTrans" cxnId="{72F6A5C6-721D-48A2-8DCC-DE9DDBF320F8}">
      <dgm:prSet/>
      <dgm:spPr/>
      <dgm:t>
        <a:bodyPr/>
        <a:lstStyle/>
        <a:p>
          <a:endParaRPr lang="ru-RU"/>
        </a:p>
      </dgm:t>
    </dgm:pt>
    <dgm:pt modelId="{397E32EB-C334-4858-99E0-F307C9B35BDF}" type="pres">
      <dgm:prSet presAssocID="{ED4A8138-08C7-43B9-A19D-40BDDDED03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33DC22-FB46-4645-8182-E23AEC989FAD}" type="pres">
      <dgm:prSet presAssocID="{5EAEA60C-5D2A-4EBE-9AB3-9D0E098D1131}" presName="linNode" presStyleCnt="0"/>
      <dgm:spPr/>
    </dgm:pt>
    <dgm:pt modelId="{435232B2-97E4-4C4D-B774-5B79FB05C931}" type="pres">
      <dgm:prSet presAssocID="{5EAEA60C-5D2A-4EBE-9AB3-9D0E098D113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04A85-31EE-402E-A1B8-BB3C77C067E6}" type="pres">
      <dgm:prSet presAssocID="{5EAEA60C-5D2A-4EBE-9AB3-9D0E098D113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7D23E-C3B1-4B3D-A50E-4B889F208F58}" type="pres">
      <dgm:prSet presAssocID="{65D2BE63-0FC7-44CB-A501-B5EB55C85A47}" presName="sp" presStyleCnt="0"/>
      <dgm:spPr/>
    </dgm:pt>
    <dgm:pt modelId="{D6DD9B33-1FF3-4FCA-A0DC-2325D6D9D799}" type="pres">
      <dgm:prSet presAssocID="{8C3359A3-EC26-4FB7-B776-F813A1F9DA4E}" presName="linNode" presStyleCnt="0"/>
      <dgm:spPr/>
    </dgm:pt>
    <dgm:pt modelId="{344B4146-22B6-4833-B032-678FA037E985}" type="pres">
      <dgm:prSet presAssocID="{8C3359A3-EC26-4FB7-B776-F813A1F9DA4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04AB7-CA04-4EFF-ADC5-794E797C8073}" type="pres">
      <dgm:prSet presAssocID="{8C3359A3-EC26-4FB7-B776-F813A1F9DA4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65892-D2ED-4271-8EA7-5247B832B8CD}" type="pres">
      <dgm:prSet presAssocID="{45B62B6A-2518-4E86-AF8A-87E39DDEEF9C}" presName="sp" presStyleCnt="0"/>
      <dgm:spPr/>
    </dgm:pt>
    <dgm:pt modelId="{41B8FB21-B3DD-4F4D-821A-6BB03E6BE5F9}" type="pres">
      <dgm:prSet presAssocID="{A9CAADC4-45C1-4E91-BB46-DF22DCBC6B60}" presName="linNode" presStyleCnt="0"/>
      <dgm:spPr/>
    </dgm:pt>
    <dgm:pt modelId="{D9193AF3-A4E1-49DB-A854-4BA6AF8F677B}" type="pres">
      <dgm:prSet presAssocID="{A9CAADC4-45C1-4E91-BB46-DF22DCBC6B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447FD-7EAF-4EE3-A926-DF2F4C086545}" type="pres">
      <dgm:prSet presAssocID="{A9CAADC4-45C1-4E91-BB46-DF22DCBC6B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804C11-7F3A-4087-8054-4BCC67B63F0D}" type="presOf" srcId="{DC4BEB7C-5C46-4665-885F-93D1BFBE2896}" destId="{F6F04A85-31EE-402E-A1B8-BB3C77C067E6}" srcOrd="0" destOrd="2" presId="urn:microsoft.com/office/officeart/2005/8/layout/vList5"/>
    <dgm:cxn modelId="{25983D45-D108-4D9B-A29D-31054D001236}" type="presOf" srcId="{ED4A8138-08C7-43B9-A19D-40BDDDED0356}" destId="{397E32EB-C334-4858-99E0-F307C9B35BDF}" srcOrd="0" destOrd="0" presId="urn:microsoft.com/office/officeart/2005/8/layout/vList5"/>
    <dgm:cxn modelId="{C457212A-1E05-4882-92C3-8C6A713C133B}" srcId="{A9CAADC4-45C1-4E91-BB46-DF22DCBC6B60}" destId="{E165863E-22DD-44EE-8B8A-E1CB23384F88}" srcOrd="1" destOrd="0" parTransId="{BCD42988-0EA5-4924-8E86-5873713C8929}" sibTransId="{65BD63DF-3F76-4018-965E-2B906112C7BF}"/>
    <dgm:cxn modelId="{FA5E977C-9926-4E3A-BBED-E67CF7C69927}" srcId="{5EAEA60C-5D2A-4EBE-9AB3-9D0E098D1131}" destId="{A838C9D2-8911-4563-8B21-B57FF2C41978}" srcOrd="0" destOrd="0" parTransId="{9CB55788-470E-4ED0-8D7B-83E42CA80487}" sibTransId="{A10DEAF3-1016-43A8-BABD-1A603EA54B17}"/>
    <dgm:cxn modelId="{810BA347-C726-42B3-A33F-C97E759213CD}" type="presOf" srcId="{EF2F306D-04CF-42AD-87FC-9D69728AD881}" destId="{B3C04AB7-CA04-4EFF-ADC5-794E797C8073}" srcOrd="0" destOrd="0" presId="urn:microsoft.com/office/officeart/2005/8/layout/vList5"/>
    <dgm:cxn modelId="{F64F28E8-8989-47C0-9012-9A2BDC39015F}" type="presOf" srcId="{5EAEA60C-5D2A-4EBE-9AB3-9D0E098D1131}" destId="{435232B2-97E4-4C4D-B774-5B79FB05C931}" srcOrd="0" destOrd="0" presId="urn:microsoft.com/office/officeart/2005/8/layout/vList5"/>
    <dgm:cxn modelId="{09DB3F3B-54F4-419D-B090-A997CF3D9A8F}" type="presOf" srcId="{E165863E-22DD-44EE-8B8A-E1CB23384F88}" destId="{38F447FD-7EAF-4EE3-A926-DF2F4C086545}" srcOrd="0" destOrd="1" presId="urn:microsoft.com/office/officeart/2005/8/layout/vList5"/>
    <dgm:cxn modelId="{729D57A5-61CD-4AF4-B69E-C18CA8182966}" type="presOf" srcId="{C0241667-656F-42A7-B259-76B535CA6757}" destId="{38F447FD-7EAF-4EE3-A926-DF2F4C086545}" srcOrd="0" destOrd="0" presId="urn:microsoft.com/office/officeart/2005/8/layout/vList5"/>
    <dgm:cxn modelId="{7E893464-788A-484C-BE9D-0F08BD09F365}" srcId="{5EAEA60C-5D2A-4EBE-9AB3-9D0E098D1131}" destId="{21A6E18F-38E4-4C91-8988-60D87A7E4710}" srcOrd="1" destOrd="0" parTransId="{B927660A-5BFB-4F86-9A11-3C3F08AEB598}" sibTransId="{5CB70962-60B8-4D55-A4DF-0E91146832C1}"/>
    <dgm:cxn modelId="{476685B4-CA84-46DF-A176-04BD9077D770}" type="presOf" srcId="{21A6E18F-38E4-4C91-8988-60D87A7E4710}" destId="{F6F04A85-31EE-402E-A1B8-BB3C77C067E6}" srcOrd="0" destOrd="1" presId="urn:microsoft.com/office/officeart/2005/8/layout/vList5"/>
    <dgm:cxn modelId="{58E93E28-C4B6-444E-8FC3-28314DA09D47}" type="presOf" srcId="{8C3359A3-EC26-4FB7-B776-F813A1F9DA4E}" destId="{344B4146-22B6-4833-B032-678FA037E985}" srcOrd="0" destOrd="0" presId="urn:microsoft.com/office/officeart/2005/8/layout/vList5"/>
    <dgm:cxn modelId="{7E1866E4-2F49-4ACF-A973-6CB2A45BE8FF}" srcId="{ED4A8138-08C7-43B9-A19D-40BDDDED0356}" destId="{A9CAADC4-45C1-4E91-BB46-DF22DCBC6B60}" srcOrd="2" destOrd="0" parTransId="{0FE7F3EF-3D6C-46FD-A74D-4559C0EB5117}" sibTransId="{593C26A9-810F-4EA6-B329-D11ECF25ED7A}"/>
    <dgm:cxn modelId="{7ABDDDCD-C413-4604-9858-3474A6F1B8EE}" srcId="{ED4A8138-08C7-43B9-A19D-40BDDDED0356}" destId="{5EAEA60C-5D2A-4EBE-9AB3-9D0E098D1131}" srcOrd="0" destOrd="0" parTransId="{3D9803A4-4EC4-4D6F-94EC-0C7ABDE5EAEB}" sibTransId="{65D2BE63-0FC7-44CB-A501-B5EB55C85A47}"/>
    <dgm:cxn modelId="{E296EFF3-81C5-48EB-9C42-8DF58736CDA2}" srcId="{8C3359A3-EC26-4FB7-B776-F813A1F9DA4E}" destId="{9DBE0C7E-5FAF-4A00-A964-5EA59AE138A0}" srcOrd="1" destOrd="0" parTransId="{6A3ED627-897C-4BF3-8CF1-33FB332A25A7}" sibTransId="{78B553D5-D5AD-465A-B3C3-BB6693E54105}"/>
    <dgm:cxn modelId="{3EB2BF8F-20B6-488A-9082-38D69DF00230}" srcId="{A9CAADC4-45C1-4E91-BB46-DF22DCBC6B60}" destId="{C0241667-656F-42A7-B259-76B535CA6757}" srcOrd="0" destOrd="0" parTransId="{3FD35352-6139-49D5-96C7-AA07AD5C5A93}" sibTransId="{B9768F18-7D1C-406F-8CE6-2EC0C942AC57}"/>
    <dgm:cxn modelId="{72F6A5C6-721D-48A2-8DCC-DE9DDBF320F8}" srcId="{5EAEA60C-5D2A-4EBE-9AB3-9D0E098D1131}" destId="{DC4BEB7C-5C46-4665-885F-93D1BFBE2896}" srcOrd="2" destOrd="0" parTransId="{B44D19BB-2CAF-49CB-AC9F-01E536B93F05}" sibTransId="{24C28E3E-C0F6-4417-9345-FDAB841F1887}"/>
    <dgm:cxn modelId="{FF7941D1-149C-48CD-A649-6AFBF5555CEA}" type="presOf" srcId="{A9CAADC4-45C1-4E91-BB46-DF22DCBC6B60}" destId="{D9193AF3-A4E1-49DB-A854-4BA6AF8F677B}" srcOrd="0" destOrd="0" presId="urn:microsoft.com/office/officeart/2005/8/layout/vList5"/>
    <dgm:cxn modelId="{9757CD09-79CF-4A4E-BB02-78D3A9A0A62B}" srcId="{ED4A8138-08C7-43B9-A19D-40BDDDED0356}" destId="{8C3359A3-EC26-4FB7-B776-F813A1F9DA4E}" srcOrd="1" destOrd="0" parTransId="{F8357A01-FD84-406A-BF20-6DB7A6172333}" sibTransId="{45B62B6A-2518-4E86-AF8A-87E39DDEEF9C}"/>
    <dgm:cxn modelId="{E3BEB31F-3DB1-4F57-98B9-93173FE9A373}" type="presOf" srcId="{A838C9D2-8911-4563-8B21-B57FF2C41978}" destId="{F6F04A85-31EE-402E-A1B8-BB3C77C067E6}" srcOrd="0" destOrd="0" presId="urn:microsoft.com/office/officeart/2005/8/layout/vList5"/>
    <dgm:cxn modelId="{F418537B-0A52-45B5-BFA0-3BEDF1454030}" srcId="{8C3359A3-EC26-4FB7-B776-F813A1F9DA4E}" destId="{EF2F306D-04CF-42AD-87FC-9D69728AD881}" srcOrd="0" destOrd="0" parTransId="{81EBE463-8984-4493-922E-01366CB6F773}" sibTransId="{AFC0D4F4-3451-4A2A-BB77-57CD2157FA38}"/>
    <dgm:cxn modelId="{16C5F125-9496-473C-A6B0-66AA85996149}" type="presOf" srcId="{9DBE0C7E-5FAF-4A00-A964-5EA59AE138A0}" destId="{B3C04AB7-CA04-4EFF-ADC5-794E797C8073}" srcOrd="0" destOrd="1" presId="urn:microsoft.com/office/officeart/2005/8/layout/vList5"/>
    <dgm:cxn modelId="{CBC20607-31D1-4136-866A-48A5F618E2A2}" type="presParOf" srcId="{397E32EB-C334-4858-99E0-F307C9B35BDF}" destId="{8C33DC22-FB46-4645-8182-E23AEC989FAD}" srcOrd="0" destOrd="0" presId="urn:microsoft.com/office/officeart/2005/8/layout/vList5"/>
    <dgm:cxn modelId="{A6BF8D3F-158B-409B-99B8-D25A539E3F38}" type="presParOf" srcId="{8C33DC22-FB46-4645-8182-E23AEC989FAD}" destId="{435232B2-97E4-4C4D-B774-5B79FB05C931}" srcOrd="0" destOrd="0" presId="urn:microsoft.com/office/officeart/2005/8/layout/vList5"/>
    <dgm:cxn modelId="{D1BE6A3E-2E1E-4F89-8043-BE0A4FE2CEF4}" type="presParOf" srcId="{8C33DC22-FB46-4645-8182-E23AEC989FAD}" destId="{F6F04A85-31EE-402E-A1B8-BB3C77C067E6}" srcOrd="1" destOrd="0" presId="urn:microsoft.com/office/officeart/2005/8/layout/vList5"/>
    <dgm:cxn modelId="{30019A64-F000-4DEE-940D-5848934FF316}" type="presParOf" srcId="{397E32EB-C334-4858-99E0-F307C9B35BDF}" destId="{4CA7D23E-C3B1-4B3D-A50E-4B889F208F58}" srcOrd="1" destOrd="0" presId="urn:microsoft.com/office/officeart/2005/8/layout/vList5"/>
    <dgm:cxn modelId="{EEBDBDDE-5D8F-4533-A97A-2193CAAD9137}" type="presParOf" srcId="{397E32EB-C334-4858-99E0-F307C9B35BDF}" destId="{D6DD9B33-1FF3-4FCA-A0DC-2325D6D9D799}" srcOrd="2" destOrd="0" presId="urn:microsoft.com/office/officeart/2005/8/layout/vList5"/>
    <dgm:cxn modelId="{E303B41E-19EB-43BC-BDE1-91EB4CCCEA77}" type="presParOf" srcId="{D6DD9B33-1FF3-4FCA-A0DC-2325D6D9D799}" destId="{344B4146-22B6-4833-B032-678FA037E985}" srcOrd="0" destOrd="0" presId="urn:microsoft.com/office/officeart/2005/8/layout/vList5"/>
    <dgm:cxn modelId="{57F800FA-C53B-4E52-B00C-60453304BFAC}" type="presParOf" srcId="{D6DD9B33-1FF3-4FCA-A0DC-2325D6D9D799}" destId="{B3C04AB7-CA04-4EFF-ADC5-794E797C8073}" srcOrd="1" destOrd="0" presId="urn:microsoft.com/office/officeart/2005/8/layout/vList5"/>
    <dgm:cxn modelId="{600365C6-A03A-4341-96D2-205DB43EA7D9}" type="presParOf" srcId="{397E32EB-C334-4858-99E0-F307C9B35BDF}" destId="{36265892-D2ED-4271-8EA7-5247B832B8CD}" srcOrd="3" destOrd="0" presId="urn:microsoft.com/office/officeart/2005/8/layout/vList5"/>
    <dgm:cxn modelId="{4A423B3D-150B-48A7-BA64-67568BE7C4A9}" type="presParOf" srcId="{397E32EB-C334-4858-99E0-F307C9B35BDF}" destId="{41B8FB21-B3DD-4F4D-821A-6BB03E6BE5F9}" srcOrd="4" destOrd="0" presId="urn:microsoft.com/office/officeart/2005/8/layout/vList5"/>
    <dgm:cxn modelId="{3872F799-566D-4A9F-A3C7-021FB10DAF52}" type="presParOf" srcId="{41B8FB21-B3DD-4F4D-821A-6BB03E6BE5F9}" destId="{D9193AF3-A4E1-49DB-A854-4BA6AF8F677B}" srcOrd="0" destOrd="0" presId="urn:microsoft.com/office/officeart/2005/8/layout/vList5"/>
    <dgm:cxn modelId="{3EEBFB2F-88A5-48AE-A70F-08CF08014894}" type="presParOf" srcId="{41B8FB21-B3DD-4F4D-821A-6BB03E6BE5F9}" destId="{38F447FD-7EAF-4EE3-A926-DF2F4C0865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04A85-31EE-402E-A1B8-BB3C77C067E6}">
      <dsp:nvSpPr>
        <dsp:cNvPr id="0" name=""/>
        <dsp:cNvSpPr/>
      </dsp:nvSpPr>
      <dsp:spPr>
        <a:xfrm rot="5400000">
          <a:off x="5540156" y="-2076308"/>
          <a:ext cx="1355526" cy="5852160"/>
        </a:xfrm>
        <a:prstGeom prst="round2SameRect">
          <a:avLst/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err="1" smtClean="0"/>
            <a:t>Вазоконстрикция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Адгезия </a:t>
          </a:r>
          <a:r>
            <a:rPr lang="ru-RU" sz="2800" kern="1200" dirty="0" err="1" smtClean="0"/>
            <a:t>Тр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Агрегация ТР</a:t>
          </a:r>
          <a:endParaRPr lang="ru-RU" sz="2800" kern="1200" dirty="0"/>
        </a:p>
      </dsp:txBody>
      <dsp:txXfrm rot="-5400000">
        <a:off x="3291840" y="238179"/>
        <a:ext cx="5785989" cy="1223184"/>
      </dsp:txXfrm>
    </dsp:sp>
    <dsp:sp modelId="{435232B2-97E4-4C4D-B774-5B79FB05C931}">
      <dsp:nvSpPr>
        <dsp:cNvPr id="0" name=""/>
        <dsp:cNvSpPr/>
      </dsp:nvSpPr>
      <dsp:spPr>
        <a:xfrm>
          <a:off x="0" y="2567"/>
          <a:ext cx="3291840" cy="169440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chemeClr val="bg1"/>
              </a:solidFill>
            </a:rPr>
            <a:t>Первичный гемостаз</a:t>
          </a:r>
          <a:endParaRPr lang="ru-RU" sz="3900" kern="1200" dirty="0">
            <a:solidFill>
              <a:schemeClr val="bg1"/>
            </a:solidFill>
          </a:endParaRPr>
        </a:p>
      </dsp:txBody>
      <dsp:txXfrm>
        <a:off x="82714" y="85281"/>
        <a:ext cx="3126412" cy="1528980"/>
      </dsp:txXfrm>
    </dsp:sp>
    <dsp:sp modelId="{B3C04AB7-CA04-4EFF-ADC5-794E797C8073}">
      <dsp:nvSpPr>
        <dsp:cNvPr id="0" name=""/>
        <dsp:cNvSpPr/>
      </dsp:nvSpPr>
      <dsp:spPr>
        <a:xfrm rot="5400000">
          <a:off x="5540156" y="-297180"/>
          <a:ext cx="1355526" cy="5852160"/>
        </a:xfrm>
        <a:prstGeom prst="round2SameRect">
          <a:avLst/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Активация плазменных факторов свертывания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Образование фибрина</a:t>
          </a:r>
          <a:endParaRPr lang="ru-RU" sz="2800" kern="1200" dirty="0"/>
        </a:p>
      </dsp:txBody>
      <dsp:txXfrm rot="-5400000">
        <a:off x="3291840" y="2017307"/>
        <a:ext cx="5785989" cy="1223184"/>
      </dsp:txXfrm>
    </dsp:sp>
    <dsp:sp modelId="{344B4146-22B6-4833-B032-678FA037E985}">
      <dsp:nvSpPr>
        <dsp:cNvPr id="0" name=""/>
        <dsp:cNvSpPr/>
      </dsp:nvSpPr>
      <dsp:spPr>
        <a:xfrm>
          <a:off x="0" y="1781695"/>
          <a:ext cx="3291840" cy="1694408"/>
        </a:xfrm>
        <a:prstGeom prst="roundRect">
          <a:avLst/>
        </a:prstGeom>
        <a:solidFill>
          <a:srgbClr val="0AF6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chemeClr val="bg1"/>
              </a:solidFill>
            </a:rPr>
            <a:t>Вторичный гемостаз</a:t>
          </a:r>
          <a:endParaRPr lang="ru-RU" sz="3900" kern="1200" dirty="0">
            <a:solidFill>
              <a:schemeClr val="bg1"/>
            </a:solidFill>
          </a:endParaRPr>
        </a:p>
      </dsp:txBody>
      <dsp:txXfrm>
        <a:off x="82714" y="1864409"/>
        <a:ext cx="3126412" cy="1528980"/>
      </dsp:txXfrm>
    </dsp:sp>
    <dsp:sp modelId="{38F447FD-7EAF-4EE3-A926-DF2F4C086545}">
      <dsp:nvSpPr>
        <dsp:cNvPr id="0" name=""/>
        <dsp:cNvSpPr/>
      </dsp:nvSpPr>
      <dsp:spPr>
        <a:xfrm rot="5400000">
          <a:off x="5540156" y="1481948"/>
          <a:ext cx="1355526" cy="5852160"/>
        </a:xfrm>
        <a:prstGeom prst="round2SameRect">
          <a:avLst/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Активация факторов фибринолиза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Лизис  кровяного сгустка</a:t>
          </a:r>
          <a:endParaRPr lang="ru-RU" sz="2800" kern="1200" dirty="0"/>
        </a:p>
      </dsp:txBody>
      <dsp:txXfrm rot="-5400000">
        <a:off x="3291840" y="3796436"/>
        <a:ext cx="5785989" cy="1223184"/>
      </dsp:txXfrm>
    </dsp:sp>
    <dsp:sp modelId="{D9193AF3-A4E1-49DB-A854-4BA6AF8F677B}">
      <dsp:nvSpPr>
        <dsp:cNvPr id="0" name=""/>
        <dsp:cNvSpPr/>
      </dsp:nvSpPr>
      <dsp:spPr>
        <a:xfrm>
          <a:off x="0" y="3560824"/>
          <a:ext cx="3291840" cy="1694408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err="1" smtClean="0">
              <a:solidFill>
                <a:schemeClr val="bg1"/>
              </a:solidFill>
            </a:rPr>
            <a:t>Фибринолиз</a:t>
          </a:r>
          <a:endParaRPr lang="ru-RU" sz="3900" kern="1200" dirty="0">
            <a:solidFill>
              <a:schemeClr val="bg1"/>
            </a:solidFill>
          </a:endParaRPr>
        </a:p>
      </dsp:txBody>
      <dsp:txXfrm>
        <a:off x="82714" y="3643538"/>
        <a:ext cx="3126412" cy="1528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46057-0964-4CD8-A3E8-E83EF417650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D3791-8FB0-4E74-BDFA-750DF3DED2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55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1AD6-B494-490C-855C-D3A17D146A8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504B3-0CBF-4E97-8FF5-69EBA07D0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08912" cy="2259683"/>
          </a:xfrm>
        </p:spPr>
        <p:txBody>
          <a:bodyPr>
            <a:normAutofit/>
          </a:bodyPr>
          <a:lstStyle/>
          <a:p>
            <a:r>
              <a:rPr lang="ru-RU" sz="6800" dirty="0" smtClean="0">
                <a:ea typeface="Batang" pitchFamily="18" charset="-127"/>
              </a:rPr>
              <a:t>Тромбоэластография</a:t>
            </a:r>
            <a:endParaRPr lang="ru-RU" sz="6800" dirty="0"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7992888" cy="5760640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ГБОУ ВПО ЧГМА 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Кафедра анестезиологии и реаниматологии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pPr algn="r"/>
            <a:endParaRPr lang="ru-RU" sz="4000" dirty="0" smtClean="0"/>
          </a:p>
          <a:p>
            <a:pPr algn="r"/>
            <a:endParaRPr lang="ru-RU" sz="4000" dirty="0" smtClean="0"/>
          </a:p>
          <a:p>
            <a:pPr algn="r"/>
            <a:r>
              <a:rPr lang="ru-RU" sz="4000" dirty="0" smtClean="0">
                <a:solidFill>
                  <a:srgbClr val="FFFF00"/>
                </a:solidFill>
              </a:rPr>
              <a:t>Выполнил </a:t>
            </a:r>
            <a:r>
              <a:rPr lang="ru-RU" sz="4000" dirty="0" err="1" smtClean="0">
                <a:solidFill>
                  <a:srgbClr val="FFFF00"/>
                </a:solidFill>
              </a:rPr>
              <a:t>Батомункуев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smtClean="0">
                <a:solidFill>
                  <a:srgbClr val="FFFF00"/>
                </a:solidFill>
              </a:rPr>
              <a:t> Д</a:t>
            </a:r>
            <a:r>
              <a:rPr lang="ru-RU" sz="4000" dirty="0" smtClean="0">
                <a:solidFill>
                  <a:srgbClr val="FFFF00"/>
                </a:solidFill>
              </a:rPr>
              <a:t>. Д.</a:t>
            </a:r>
          </a:p>
          <a:p>
            <a:pPr algn="r"/>
            <a:r>
              <a:rPr lang="ru-RU" sz="4000" dirty="0" smtClean="0">
                <a:solidFill>
                  <a:srgbClr val="FFFF00"/>
                </a:solidFill>
              </a:rPr>
              <a:t>Куратор Кушнаренко К. 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dirty="0"/>
          </a:p>
        </p:txBody>
      </p:sp>
      <p:pic>
        <p:nvPicPr>
          <p:cNvPr id="4" name="Рисунок 3" descr="5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01008"/>
            <a:ext cx="2627784" cy="335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000" dirty="0" smtClean="0">
                <a:solidFill>
                  <a:srgbClr val="FFFF00"/>
                </a:solidFill>
              </a:rPr>
              <a:t>Трактовка ТЭГ: тромбоцитоз</a:t>
            </a:r>
            <a:endParaRPr lang="ru-RU" sz="5000" dirty="0">
              <a:solidFill>
                <a:srgbClr val="FFFF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124744"/>
            <a:ext cx="820891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Трактовка ТЭГ: тромбоцитопения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559366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2122" y="3326420"/>
            <a:ext cx="6141878" cy="353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600" dirty="0" smtClean="0">
                <a:solidFill>
                  <a:srgbClr val="FFFF00"/>
                </a:solidFill>
              </a:rPr>
              <a:t>Трактовка ТЭГ: первичный </a:t>
            </a:r>
            <a:r>
              <a:rPr lang="ru-RU" sz="4600" dirty="0" err="1" smtClean="0">
                <a:solidFill>
                  <a:srgbClr val="FFFF00"/>
                </a:solidFill>
              </a:rPr>
              <a:t>гиперфибринолиз</a:t>
            </a:r>
            <a:endParaRPr lang="ru-RU" sz="4600" dirty="0">
              <a:solidFill>
                <a:srgbClr val="FFFF00"/>
              </a:solidFill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49694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600" dirty="0" smtClean="0">
                <a:solidFill>
                  <a:srgbClr val="FFFF00"/>
                </a:solidFill>
              </a:rPr>
              <a:t>Трактовка ТЭГ: вторичный </a:t>
            </a:r>
            <a:r>
              <a:rPr lang="ru-RU" sz="4600" dirty="0" err="1" smtClean="0">
                <a:solidFill>
                  <a:srgbClr val="FFFF00"/>
                </a:solidFill>
              </a:rPr>
              <a:t>гиперфибринолиз</a:t>
            </a:r>
            <a:endParaRPr lang="ru-RU" sz="4600" dirty="0">
              <a:solidFill>
                <a:srgbClr val="FFFF00"/>
              </a:solidFill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72430"/>
            <a:ext cx="8424936" cy="470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Специальные методики ТЭГ 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Тест с </a:t>
            </a:r>
            <a:r>
              <a:rPr lang="ru-RU" sz="4000" dirty="0" err="1" smtClean="0"/>
              <a:t>коалином</a:t>
            </a:r>
            <a:endParaRPr lang="ru-RU" sz="4000" dirty="0" smtClean="0"/>
          </a:p>
          <a:p>
            <a:r>
              <a:rPr lang="en-US" sz="4000" dirty="0" err="1" smtClean="0"/>
              <a:t>RapidTEG</a:t>
            </a:r>
            <a:r>
              <a:rPr lang="en-US" sz="4000" dirty="0" smtClean="0"/>
              <a:t> </a:t>
            </a:r>
            <a:endParaRPr lang="ru-RU" sz="4000" dirty="0" smtClean="0"/>
          </a:p>
          <a:p>
            <a:r>
              <a:rPr lang="ru-RU" sz="4000" dirty="0" smtClean="0"/>
              <a:t>Тест с </a:t>
            </a:r>
            <a:r>
              <a:rPr lang="ru-RU" sz="4000" dirty="0" err="1" smtClean="0"/>
              <a:t>гепариназой</a:t>
            </a:r>
            <a:endParaRPr lang="ru-RU" sz="4000" dirty="0" smtClean="0"/>
          </a:p>
          <a:p>
            <a:r>
              <a:rPr lang="ru-RU" sz="4000" dirty="0" smtClean="0"/>
              <a:t>Активный фибриноген</a:t>
            </a:r>
          </a:p>
          <a:p>
            <a:r>
              <a:rPr lang="en-US" sz="4000" dirty="0" err="1" smtClean="0"/>
              <a:t>PlateletMapping</a:t>
            </a:r>
            <a:r>
              <a:rPr lang="en-US" sz="4000" dirty="0" smtClean="0"/>
              <a:t> test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Преимущества тромбоэластографии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811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Исследование гемостаза в неизменной крови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Быстрота выполнения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Учет температуры пациента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Выявление </a:t>
            </a:r>
            <a:r>
              <a:rPr lang="ru-RU" sz="3600" dirty="0" err="1" smtClean="0"/>
              <a:t>гиперфибринолиза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Простота, близость к пациенту</a:t>
            </a:r>
          </a:p>
          <a:p>
            <a:pPr marL="514350" indent="-514350">
              <a:buFont typeface="+mj-lt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Рабочее место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052736"/>
            <a:ext cx="8208911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Применение тромбоэластографии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Экспесс-оценка</a:t>
            </a:r>
            <a:r>
              <a:rPr lang="ru-RU" dirty="0" smtClean="0"/>
              <a:t> гемостаза в</a:t>
            </a:r>
            <a:r>
              <a:rPr lang="en-US" dirty="0" smtClean="0"/>
              <a:t> </a:t>
            </a:r>
            <a:r>
              <a:rPr lang="ru-RU" dirty="0" smtClean="0"/>
              <a:t>предоперационном периоде, перед</a:t>
            </a:r>
            <a:r>
              <a:rPr lang="en-US" dirty="0" smtClean="0"/>
              <a:t> </a:t>
            </a:r>
            <a:r>
              <a:rPr lang="ru-RU" dirty="0" err="1" smtClean="0"/>
              <a:t>инвазивными</a:t>
            </a:r>
            <a:r>
              <a:rPr lang="ru-RU" dirty="0" smtClean="0"/>
              <a:t> процедурами</a:t>
            </a:r>
          </a:p>
          <a:p>
            <a:r>
              <a:rPr lang="ru-RU" dirty="0" smtClean="0"/>
              <a:t>Динамический контроль гемостаза при</a:t>
            </a:r>
            <a:r>
              <a:rPr lang="en-US" dirty="0" smtClean="0"/>
              <a:t> </a:t>
            </a:r>
            <a:r>
              <a:rPr lang="ru-RU" dirty="0" smtClean="0"/>
              <a:t>кровопотере и др.</a:t>
            </a:r>
          </a:p>
          <a:p>
            <a:r>
              <a:rPr lang="ru-RU" dirty="0" smtClean="0"/>
              <a:t>Дифференциальная диагностика</a:t>
            </a:r>
            <a:r>
              <a:rPr lang="en-US" dirty="0" smtClean="0"/>
              <a:t> </a:t>
            </a:r>
            <a:r>
              <a:rPr lang="ru-RU" dirty="0" smtClean="0"/>
              <a:t>кровотечений</a:t>
            </a:r>
          </a:p>
          <a:p>
            <a:r>
              <a:rPr lang="ru-RU" dirty="0" smtClean="0"/>
              <a:t>Контроль </a:t>
            </a:r>
            <a:r>
              <a:rPr lang="ru-RU" dirty="0" err="1" smtClean="0"/>
              <a:t>антиагрегантной</a:t>
            </a:r>
            <a:r>
              <a:rPr lang="ru-RU" dirty="0" smtClean="0"/>
              <a:t> и</a:t>
            </a:r>
            <a:r>
              <a:rPr lang="en-US" dirty="0" smtClean="0"/>
              <a:t> </a:t>
            </a:r>
            <a:r>
              <a:rPr lang="ru-RU" dirty="0" err="1" smtClean="0"/>
              <a:t>антикоагулянтной</a:t>
            </a:r>
            <a:r>
              <a:rPr lang="ru-RU" dirty="0" smtClean="0"/>
              <a:t> терапии</a:t>
            </a:r>
          </a:p>
          <a:p>
            <a:r>
              <a:rPr lang="ru-RU" dirty="0" smtClean="0"/>
              <a:t>Контроль </a:t>
            </a:r>
            <a:r>
              <a:rPr lang="ru-RU" dirty="0" err="1" smtClean="0"/>
              <a:t>гемостатической</a:t>
            </a:r>
            <a:r>
              <a:rPr lang="ru-RU" dirty="0" smtClean="0"/>
              <a:t> терапии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t="-1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ea typeface="Batang" pitchFamily="18" charset="-127"/>
              </a:rPr>
              <a:t>Тромбоэластография</a:t>
            </a:r>
            <a:r>
              <a:rPr lang="ru-RU" sz="5400" dirty="0" smtClean="0">
                <a:latin typeface="Batang" pitchFamily="18" charset="-127"/>
                <a:ea typeface="Batang" pitchFamily="18" charset="-127"/>
              </a:rPr>
              <a:t> - </a:t>
            </a:r>
            <a:r>
              <a:rPr lang="ru-RU" sz="5400" dirty="0" smtClean="0">
                <a:ea typeface="Batang" pitchFamily="18" charset="-127"/>
              </a:rPr>
              <a:t>это</a:t>
            </a:r>
            <a:endParaRPr lang="ru-RU" sz="5400" dirty="0"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ea typeface="Batang" pitchFamily="18" charset="-127"/>
              </a:rPr>
              <a:t>   метод исследования системы гемостаза, позволяющий в течение одного теста оценить все звенья свертывающей системы крови (тромбоцитарное, плазменное и систему фибринолиза).</a:t>
            </a:r>
            <a:endParaRPr lang="ru-RU" sz="4400" dirty="0"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FF00"/>
                </a:solidFill>
              </a:rPr>
              <a:t>История</a:t>
            </a:r>
            <a:r>
              <a:rPr lang="ru-RU" sz="6000" i="1" dirty="0" smtClean="0"/>
              <a:t> </a:t>
            </a:r>
            <a:endParaRPr lang="ru-RU" sz="6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Тромбоэластография предложена в 1948 г. немецким исследователем </a:t>
            </a:r>
          </a:p>
          <a:p>
            <a:pPr algn="ctr">
              <a:buNone/>
            </a:pPr>
            <a:r>
              <a:rPr lang="ru-RU" sz="4400" b="1" i="1" dirty="0" err="1" smtClean="0">
                <a:solidFill>
                  <a:srgbClr val="11EF26"/>
                </a:solidFill>
              </a:rPr>
              <a:t>Хеллмуттом</a:t>
            </a:r>
            <a:r>
              <a:rPr lang="ru-RU" sz="4400" b="1" i="1" dirty="0" smtClean="0">
                <a:solidFill>
                  <a:srgbClr val="11EF26"/>
                </a:solidFill>
              </a:rPr>
              <a:t> </a:t>
            </a:r>
            <a:r>
              <a:rPr lang="ru-RU" sz="4400" b="1" i="1" dirty="0" err="1" smtClean="0">
                <a:solidFill>
                  <a:srgbClr val="11EF26"/>
                </a:solidFill>
              </a:rPr>
              <a:t>Хартертом</a:t>
            </a:r>
            <a:r>
              <a:rPr lang="ru-RU" sz="4400" b="1" i="1" dirty="0" smtClean="0">
                <a:solidFill>
                  <a:srgbClr val="11EF26"/>
                </a:solidFill>
              </a:rPr>
              <a:t> </a:t>
            </a:r>
          </a:p>
          <a:p>
            <a:pPr algn="ctr">
              <a:buNone/>
            </a:pPr>
            <a:r>
              <a:rPr lang="ru-RU" sz="4400" dirty="0" smtClean="0"/>
              <a:t>в журнале </a:t>
            </a:r>
          </a:p>
          <a:p>
            <a:pPr algn="ctr">
              <a:buNone/>
            </a:pPr>
            <a:r>
              <a:rPr lang="ru-RU" sz="4400" dirty="0" smtClean="0"/>
              <a:t>«Клинический еженедельник»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Последовательность развития гемостатических реакций</a:t>
            </a:r>
            <a:endParaRPr lang="ru-RU" sz="4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ТЭГ: схема метода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-540568" y="980728"/>
            <a:ext cx="518457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645024"/>
            <a:ext cx="6912768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Показатели тромбоэластографии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645024"/>
          <a:ext cx="8373616" cy="321297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186808"/>
                <a:gridCol w="4186808"/>
              </a:tblGrid>
              <a:tr h="5354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TEG</a:t>
                      </a:r>
                      <a:endParaRPr lang="ru-RU" sz="2400" dirty="0"/>
                    </a:p>
                  </a:txBody>
                  <a:tcPr>
                    <a:solidFill>
                      <a:srgbClr val="11EF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ROTEM</a:t>
                      </a:r>
                      <a:endParaRPr lang="ru-RU" sz="2400" dirty="0"/>
                    </a:p>
                  </a:txBody>
                  <a:tcPr>
                    <a:solidFill>
                      <a:srgbClr val="11EF26"/>
                    </a:solidFill>
                  </a:tcPr>
                </a:tc>
              </a:tr>
              <a:tr h="5354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Интервал </a:t>
                      </a:r>
                      <a:r>
                        <a:rPr lang="en-US" sz="2400" dirty="0" smtClean="0"/>
                        <a:t>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Coagulation time (CT)</a:t>
                      </a:r>
                      <a:endParaRPr lang="ru-RU" sz="2400" dirty="0"/>
                    </a:p>
                  </a:txBody>
                  <a:tcPr/>
                </a:tc>
              </a:tr>
              <a:tr h="5354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Интервал </a:t>
                      </a:r>
                      <a:r>
                        <a:rPr lang="en-US" sz="2400" dirty="0" smtClean="0"/>
                        <a:t>K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Clot formation time</a:t>
                      </a:r>
                      <a:r>
                        <a:rPr lang="en-US" sz="2400" baseline="0" dirty="0" smtClean="0"/>
                        <a:t> (CFT)</a:t>
                      </a:r>
                      <a:endParaRPr lang="ru-RU" sz="2400" dirty="0"/>
                    </a:p>
                  </a:txBody>
                  <a:tcPr/>
                </a:tc>
              </a:tr>
              <a:tr h="5354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Угол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Угол</a:t>
                      </a:r>
                      <a:endParaRPr lang="ru-RU" sz="2400" dirty="0"/>
                    </a:p>
                  </a:txBody>
                  <a:tcPr/>
                </a:tc>
              </a:tr>
              <a:tr h="5354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Maximum clot firmness (MCF)</a:t>
                      </a:r>
                      <a:endParaRPr lang="ru-RU" sz="2400" dirty="0"/>
                    </a:p>
                  </a:txBody>
                  <a:tcPr/>
                </a:tc>
              </a:tr>
              <a:tr h="5354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Индекс лизиса </a:t>
                      </a:r>
                      <a:r>
                        <a:rPr lang="en-US" sz="2400" dirty="0" smtClean="0"/>
                        <a:t>LY30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Индекс лизиса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9"/>
            <a:ext cx="7416824" cy="24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Трактовка ТЭГ: норма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1196752"/>
            <a:ext cx="842493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Трактовка ТЭГ: </a:t>
            </a:r>
            <a:r>
              <a:rPr lang="ru-RU" sz="4800" dirty="0" err="1" smtClean="0">
                <a:solidFill>
                  <a:srgbClr val="FFFF00"/>
                </a:solidFill>
              </a:rPr>
              <a:t>гиперкоагуляция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42493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Трактовка ТЭГ: </a:t>
            </a:r>
            <a:r>
              <a:rPr lang="ru-RU" sz="4800" dirty="0" err="1" smtClean="0">
                <a:solidFill>
                  <a:srgbClr val="FFFF00"/>
                </a:solidFill>
              </a:rPr>
              <a:t>гипокоагуляция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1124744"/>
            <a:ext cx="849694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828</TotalTime>
  <Words>223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Тромбоэластография</vt:lpstr>
      <vt:lpstr>Тромбоэластография - это</vt:lpstr>
      <vt:lpstr>История </vt:lpstr>
      <vt:lpstr>Последовательность развития гемостатических реакций</vt:lpstr>
      <vt:lpstr>ТЭГ: схема метода</vt:lpstr>
      <vt:lpstr>Показатели тромбоэластографии</vt:lpstr>
      <vt:lpstr>Трактовка ТЭГ: норма</vt:lpstr>
      <vt:lpstr>Трактовка ТЭГ: гиперкоагуляция</vt:lpstr>
      <vt:lpstr>Трактовка ТЭГ: гипокоагуляция</vt:lpstr>
      <vt:lpstr>Трактовка ТЭГ: тромбоцитоз</vt:lpstr>
      <vt:lpstr>Трактовка ТЭГ: тромбоцитопения</vt:lpstr>
      <vt:lpstr>Трактовка ТЭГ: первичный гиперфибринолиз</vt:lpstr>
      <vt:lpstr>Трактовка ТЭГ: вторичный гиперфибринолиз</vt:lpstr>
      <vt:lpstr>Специальные методики ТЭГ </vt:lpstr>
      <vt:lpstr>Преимущества тромбоэластографии</vt:lpstr>
      <vt:lpstr>Рабочее место</vt:lpstr>
      <vt:lpstr>Применение тромбоэластографии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Константин Шаповалов</cp:lastModifiedBy>
  <cp:revision>74</cp:revision>
  <dcterms:created xsi:type="dcterms:W3CDTF">2014-05-25T08:25:04Z</dcterms:created>
  <dcterms:modified xsi:type="dcterms:W3CDTF">2014-06-03T12:07:04Z</dcterms:modified>
</cp:coreProperties>
</file>