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5" r:id="rId6"/>
    <p:sldId id="284" r:id="rId7"/>
    <p:sldId id="269" r:id="rId8"/>
    <p:sldId id="271" r:id="rId9"/>
    <p:sldId id="274" r:id="rId10"/>
    <p:sldId id="275" r:id="rId11"/>
    <p:sldId id="278" r:id="rId12"/>
    <p:sldId id="276" r:id="rId13"/>
    <p:sldId id="283" r:id="rId14"/>
    <p:sldId id="279" r:id="rId15"/>
    <p:sldId id="280" r:id="rId16"/>
    <p:sldId id="287" r:id="rId17"/>
    <p:sldId id="289" r:id="rId18"/>
    <p:sldId id="288" r:id="rId19"/>
    <p:sldId id="290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F541D6-4E93-4171-AF19-0746318D3D4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46B54A-D19B-448C-9297-7DCA468B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Электротравма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301208"/>
            <a:ext cx="5114778" cy="1101248"/>
          </a:xfrm>
        </p:spPr>
        <p:txBody>
          <a:bodyPr/>
          <a:lstStyle/>
          <a:p>
            <a:r>
              <a:rPr lang="ru-RU" dirty="0" smtClean="0"/>
              <a:t>Выполнил: интерн </a:t>
            </a:r>
            <a:r>
              <a:rPr lang="ru-RU" dirty="0" err="1" smtClean="0"/>
              <a:t>Иванив</a:t>
            </a:r>
            <a:r>
              <a:rPr lang="ru-RU" dirty="0" smtClean="0"/>
              <a:t> Д.Е.</a:t>
            </a:r>
          </a:p>
          <a:p>
            <a:r>
              <a:rPr lang="ru-RU" dirty="0" smtClean="0"/>
              <a:t>Куратор: асс. Кушнаренко К.Е.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214422"/>
            <a:ext cx="4643470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Электрохимическое действие</a:t>
            </a:r>
            <a:endParaRPr lang="ru-RU" dirty="0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85926"/>
            <a:ext cx="4286280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Динамическое(механическое) действие</a:t>
            </a:r>
            <a:endParaRPr lang="ru-RU" dirty="0"/>
          </a:p>
        </p:txBody>
      </p:sp>
      <p:pic>
        <p:nvPicPr>
          <p:cNvPr id="4" name="Содержимое 3" descr="13499820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0620" y="1779048"/>
            <a:ext cx="5852160" cy="4507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7239000" cy="60991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4.Биологигеское действие тока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2800" dirty="0" smtClean="0"/>
              <a:t>     В результате действия тока происходит раздражение гладкой и скелетной мускулатуры, эндокринной и нервной системы, внутренних органов. В результате тонического сокращения диафрагмы и спазма голосовых связок нарушается функция внешнего дыхания. Действие тока на сердечную мышцу приводит к развитию фибрилляции желудочков сердца. Спазм мускулатуры артерий приводит к резкому повышению артериального давления. Органы внутренней секреции отвечают выбросом гормонов (в первую очередь — катехоламинов). Электрический ток оказывает разнообразное действие на нервные рецепторы и проводники.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Неспецифическое действие электрического тока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Ожог роговицы</a:t>
            </a:r>
          </a:p>
          <a:p>
            <a:pPr algn="r">
              <a:buNone/>
            </a:pPr>
            <a:r>
              <a:rPr lang="ru-RU" b="1" dirty="0" smtClean="0"/>
              <a:t>Поражение слухового </a:t>
            </a:r>
          </a:p>
          <a:p>
            <a:pPr algn="ctr">
              <a:buNone/>
            </a:pPr>
            <a:r>
              <a:rPr lang="ru-RU" b="1" dirty="0" smtClean="0"/>
              <a:t>аппарата</a:t>
            </a:r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428868"/>
            <a:ext cx="2109799" cy="3000396"/>
          </a:xfrm>
          <a:prstGeom prst="rect">
            <a:avLst/>
          </a:prstGeom>
        </p:spPr>
      </p:pic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143248"/>
            <a:ext cx="2143140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1.Местные</a:t>
            </a:r>
            <a:r>
              <a:rPr lang="ru-RU" dirty="0" smtClean="0"/>
              <a:t> (</a:t>
            </a:r>
            <a:r>
              <a:rPr lang="ru-RU" dirty="0" err="1" smtClean="0"/>
              <a:t>электроожоги</a:t>
            </a:r>
            <a:r>
              <a:rPr lang="ru-RU" dirty="0" smtClean="0"/>
              <a:t>) симптомы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2.Общие</a:t>
            </a:r>
            <a:r>
              <a:rPr lang="ru-RU" dirty="0" smtClean="0"/>
              <a:t> (</a:t>
            </a:r>
            <a:r>
              <a:rPr lang="ru-RU" dirty="0" err="1" smtClean="0"/>
              <a:t>электротравма</a:t>
            </a:r>
            <a:r>
              <a:rPr lang="ru-RU" dirty="0" smtClean="0"/>
              <a:t>) симптомы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3.</a:t>
            </a:r>
            <a:r>
              <a:rPr lang="ru-RU" dirty="0" smtClean="0"/>
              <a:t>Их сочетание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err="1" smtClean="0"/>
              <a:t>электроожоги</a:t>
            </a:r>
            <a:endParaRPr lang="ru-RU" dirty="0"/>
          </a:p>
        </p:txBody>
      </p:sp>
      <p:pic>
        <p:nvPicPr>
          <p:cNvPr id="7" name="Содержимое 6" descr="1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706" y="1428736"/>
            <a:ext cx="4907988" cy="50276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5776393961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928670"/>
            <a:ext cx="6667500" cy="4886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симптомы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 степени общей реакции организма на </a:t>
            </a:r>
            <a:r>
              <a:rPr lang="ru-RU" dirty="0" err="1" smtClean="0"/>
              <a:t>электротравму</a:t>
            </a:r>
            <a:r>
              <a:rPr lang="ru-RU" dirty="0" smtClean="0"/>
              <a:t>: </a:t>
            </a:r>
          </a:p>
          <a:p>
            <a:pPr algn="ctr">
              <a:buNone/>
            </a:pPr>
            <a:r>
              <a:rPr lang="ru-RU" dirty="0" smtClean="0"/>
              <a:t>I — судорожное сокращение мышц без потери сознания; </a:t>
            </a:r>
          </a:p>
          <a:p>
            <a:pPr>
              <a:buNone/>
            </a:pPr>
            <a:r>
              <a:rPr lang="ru-RU" dirty="0" smtClean="0"/>
              <a:t>     II — судорожное сокращение мышц с потерей сознания; </a:t>
            </a:r>
          </a:p>
          <a:p>
            <a:pPr>
              <a:buNone/>
            </a:pPr>
            <a:r>
              <a:rPr lang="ru-RU" dirty="0" smtClean="0"/>
              <a:t>     III — судорожное сокращение мышц с потерей сознания и нарушением сердечной деятельности или дыхания; </a:t>
            </a:r>
          </a:p>
          <a:p>
            <a:pPr>
              <a:buNone/>
            </a:pPr>
            <a:r>
              <a:rPr lang="ru-RU" dirty="0" smtClean="0"/>
              <a:t>     IV — клиническая смерть.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Неотложная помощь</a:t>
            </a:r>
          </a:p>
          <a:p>
            <a:r>
              <a:rPr lang="ru-RU" dirty="0" smtClean="0"/>
              <a:t>Госпитальная терапия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и 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Электротравма</a:t>
            </a:r>
            <a:r>
              <a:rPr lang="ru-RU" dirty="0" smtClean="0"/>
              <a:t> - это непредвиденное патологическое действие электрического тока на организм, которое вызывает системные функциональные расстройства ЦНС,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и дыхательной систем и приводит к местным повреждениям.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643446"/>
            <a:ext cx="66437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  Актуальность</a:t>
            </a:r>
            <a:r>
              <a:rPr lang="ru-RU" sz="2600" dirty="0" smtClean="0"/>
              <a:t> данной темы можно выразить и понять через статистику. Ведь именно статистика может наглядно показать проблемы и пути их решения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285992"/>
            <a:ext cx="5429288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1.По степени тяжести</a:t>
            </a:r>
          </a:p>
          <a:p>
            <a:pPr>
              <a:buNone/>
            </a:pPr>
            <a:r>
              <a:rPr lang="ru-RU" dirty="0" smtClean="0"/>
              <a:t>     -Легкая </a:t>
            </a:r>
            <a:r>
              <a:rPr lang="ru-RU" dirty="0" err="1" smtClean="0"/>
              <a:t>электротравма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-</a:t>
            </a:r>
            <a:r>
              <a:rPr lang="ru-RU" dirty="0" err="1" smtClean="0"/>
              <a:t>Электротравма</a:t>
            </a:r>
            <a:r>
              <a:rPr lang="ru-RU" dirty="0" smtClean="0"/>
              <a:t> средней тяжести </a:t>
            </a:r>
            <a:br>
              <a:rPr lang="ru-RU" dirty="0" smtClean="0"/>
            </a:br>
            <a:r>
              <a:rPr lang="ru-RU" dirty="0" smtClean="0"/>
              <a:t>  -Тяжелая </a:t>
            </a:r>
            <a:r>
              <a:rPr lang="ru-RU" dirty="0" err="1" smtClean="0"/>
              <a:t>электротравма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-Крайне тяжелая </a:t>
            </a:r>
            <a:r>
              <a:rPr lang="ru-RU" dirty="0" err="1" smtClean="0"/>
              <a:t>электротравма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00504"/>
            <a:ext cx="50006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600" b="1" dirty="0" smtClean="0"/>
              <a:t>2. По месту получения</a:t>
            </a:r>
          </a:p>
          <a:p>
            <a:pPr>
              <a:buNone/>
            </a:pPr>
            <a:r>
              <a:rPr lang="ru-RU" sz="2600" dirty="0" smtClean="0"/>
              <a:t>    -бытовые</a:t>
            </a:r>
          </a:p>
          <a:p>
            <a:pPr>
              <a:buNone/>
            </a:pPr>
            <a:r>
              <a:rPr lang="ru-RU" sz="2600" dirty="0" smtClean="0"/>
              <a:t>    -производственные (напр., у электриков)</a:t>
            </a:r>
          </a:p>
          <a:p>
            <a:pPr>
              <a:buNone/>
            </a:pPr>
            <a:r>
              <a:rPr lang="ru-RU" sz="2600" dirty="0" smtClean="0"/>
              <a:t>    -природные (напр., молния)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3. По характеру травмы</a:t>
            </a:r>
          </a:p>
          <a:p>
            <a:pPr>
              <a:buNone/>
            </a:pPr>
            <a:r>
              <a:rPr lang="ru-RU" dirty="0" smtClean="0"/>
              <a:t>    -местные</a:t>
            </a:r>
          </a:p>
          <a:p>
            <a:pPr>
              <a:buNone/>
            </a:pPr>
            <a:r>
              <a:rPr lang="ru-RU" dirty="0" smtClean="0"/>
              <a:t>    -общие</a:t>
            </a:r>
          </a:p>
          <a:p>
            <a:pPr>
              <a:buNone/>
            </a:pPr>
            <a:r>
              <a:rPr lang="ru-RU" b="1" dirty="0" smtClean="0"/>
              <a:t>4.По причине получения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428868"/>
            <a:ext cx="635798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600" dirty="0" smtClean="0"/>
              <a:t>-непосредственное прикосновение</a:t>
            </a:r>
          </a:p>
          <a:p>
            <a:pPr>
              <a:buNone/>
            </a:pPr>
            <a:r>
              <a:rPr lang="ru-RU" sz="2600" dirty="0" smtClean="0"/>
              <a:t>-бесконтактные</a:t>
            </a:r>
          </a:p>
          <a:p>
            <a:pPr>
              <a:buNone/>
            </a:pPr>
            <a:r>
              <a:rPr lang="ru-RU" sz="2600" dirty="0" smtClean="0"/>
              <a:t>-попадание человека в зону короткого замыкания фазы на землю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Сила электрического тока</a:t>
            </a:r>
          </a:p>
          <a:p>
            <a:r>
              <a:rPr lang="ru-RU" dirty="0" smtClean="0"/>
              <a:t>Напряжение и длительность действия</a:t>
            </a:r>
          </a:p>
          <a:p>
            <a:r>
              <a:rPr lang="ru-RU" dirty="0" smtClean="0"/>
              <a:t>Тип ткани, через которые проходит электрический ток</a:t>
            </a:r>
          </a:p>
          <a:p>
            <a:r>
              <a:rPr lang="ru-RU" dirty="0" smtClean="0"/>
              <a:t>Общая сопротивляемость тела пострадавшего</a:t>
            </a:r>
          </a:p>
          <a:p>
            <a:r>
              <a:rPr lang="ru-RU" dirty="0" smtClean="0"/>
              <a:t>Индивидуальные особенности организма в момент действия электрического тока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Факторы, определяющие тяжесть электротравмы: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Петли тока</a:t>
            </a:r>
            <a:endParaRPr lang="ru-RU" dirty="0"/>
          </a:p>
        </p:txBody>
      </p:sp>
      <p:pic>
        <p:nvPicPr>
          <p:cNvPr id="4" name="Содержимое 3" descr="image0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857364"/>
            <a:ext cx="6072230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Механизм действия электрического тока на организм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Электрический ток оказывает на организм </a:t>
            </a:r>
            <a:r>
              <a:rPr lang="ru-RU" b="1" dirty="0" smtClean="0"/>
              <a:t>специфическое</a:t>
            </a:r>
            <a:r>
              <a:rPr lang="ru-RU" dirty="0" smtClean="0"/>
              <a:t> (биологическое, электрохимическое, тепловое, динамическое)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неспецифическое действие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Тепловое действие</a:t>
            </a:r>
            <a:endParaRPr lang="ru-RU" dirty="0"/>
          </a:p>
        </p:txBody>
      </p:sp>
      <p:pic>
        <p:nvPicPr>
          <p:cNvPr id="6" name="Содержимое 5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71612"/>
            <a:ext cx="5643602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6"/>
            <a:ext cx="5000660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630</TotalTime>
  <Words>318</Words>
  <Application>Microsoft Office PowerPoint</Application>
  <PresentationFormat>Экран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Электротравма</vt:lpstr>
      <vt:lpstr>Определение и актуальность</vt:lpstr>
      <vt:lpstr>классификация</vt:lpstr>
      <vt:lpstr>Презентация PowerPoint</vt:lpstr>
      <vt:lpstr>Факторы, определяющие тяжесть электротравмы: </vt:lpstr>
      <vt:lpstr>Петли тока</vt:lpstr>
      <vt:lpstr>Механизм действия электрического тока на организм</vt:lpstr>
      <vt:lpstr>Тепловое действие</vt:lpstr>
      <vt:lpstr>Презентация PowerPoint</vt:lpstr>
      <vt:lpstr>Презентация PowerPoint</vt:lpstr>
      <vt:lpstr>Электрохимическое действие</vt:lpstr>
      <vt:lpstr>Динамическое(механическое) действие</vt:lpstr>
      <vt:lpstr>Презентация PowerPoint</vt:lpstr>
      <vt:lpstr>Презентация PowerPoint</vt:lpstr>
      <vt:lpstr>клиника</vt:lpstr>
      <vt:lpstr>электроожоги</vt:lpstr>
      <vt:lpstr>Презентация PowerPoint</vt:lpstr>
      <vt:lpstr>Общие симптомы</vt:lpstr>
      <vt:lpstr>лечение</vt:lpstr>
      <vt:lpstr>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Электротравма</dc:title>
  <dc:creator>Костян</dc:creator>
  <cp:lastModifiedBy>Константин Шаповалов</cp:lastModifiedBy>
  <cp:revision>51</cp:revision>
  <dcterms:created xsi:type="dcterms:W3CDTF">2014-05-27T06:06:02Z</dcterms:created>
  <dcterms:modified xsi:type="dcterms:W3CDTF">2014-06-03T12:30:30Z</dcterms:modified>
</cp:coreProperties>
</file>