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3" r:id="rId2"/>
    <p:sldId id="257" r:id="rId3"/>
    <p:sldId id="258" r:id="rId4"/>
    <p:sldId id="259" r:id="rId5"/>
    <p:sldId id="264" r:id="rId6"/>
    <p:sldId id="282" r:id="rId7"/>
    <p:sldId id="260" r:id="rId8"/>
    <p:sldId id="302" r:id="rId9"/>
    <p:sldId id="303" r:id="rId10"/>
    <p:sldId id="304" r:id="rId11"/>
    <p:sldId id="305" r:id="rId12"/>
    <p:sldId id="261" r:id="rId13"/>
    <p:sldId id="262" r:id="rId14"/>
    <p:sldId id="263" r:id="rId15"/>
    <p:sldId id="265" r:id="rId16"/>
    <p:sldId id="267" r:id="rId17"/>
    <p:sldId id="268" r:id="rId18"/>
    <p:sldId id="269" r:id="rId19"/>
    <p:sldId id="270" r:id="rId20"/>
    <p:sldId id="271" r:id="rId21"/>
    <p:sldId id="272" r:id="rId22"/>
    <p:sldId id="275" r:id="rId23"/>
    <p:sldId id="273" r:id="rId24"/>
    <p:sldId id="274" r:id="rId25"/>
    <p:sldId id="293" r:id="rId26"/>
    <p:sldId id="276" r:id="rId27"/>
    <p:sldId id="277" r:id="rId28"/>
    <p:sldId id="278" r:id="rId29"/>
    <p:sldId id="280" r:id="rId30"/>
    <p:sldId id="281" r:id="rId31"/>
    <p:sldId id="283" r:id="rId32"/>
    <p:sldId id="284" r:id="rId33"/>
    <p:sldId id="286" r:id="rId34"/>
    <p:sldId id="285" r:id="rId35"/>
    <p:sldId id="287" r:id="rId36"/>
    <p:sldId id="288" r:id="rId37"/>
    <p:sldId id="289" r:id="rId38"/>
    <p:sldId id="290" r:id="rId39"/>
    <p:sldId id="291" r:id="rId40"/>
    <p:sldId id="292" r:id="rId41"/>
    <p:sldId id="294" r:id="rId42"/>
    <p:sldId id="295" r:id="rId43"/>
    <p:sldId id="296" r:id="rId44"/>
    <p:sldId id="297" r:id="rId45"/>
    <p:sldId id="298" r:id="rId46"/>
    <p:sldId id="299" r:id="rId47"/>
    <p:sldId id="301" r:id="rId48"/>
    <p:sldId id="300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279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151E-0C3A-487A-AAC0-55948B8AE9D2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3547-0CCF-45A1-90E4-E28FB38F7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658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151E-0C3A-487A-AAC0-55948B8AE9D2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3547-0CCF-45A1-90E4-E28FB38F7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33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151E-0C3A-487A-AAC0-55948B8AE9D2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3547-0CCF-45A1-90E4-E28FB38F7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44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151E-0C3A-487A-AAC0-55948B8AE9D2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3547-0CCF-45A1-90E4-E28FB38F7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15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151E-0C3A-487A-AAC0-55948B8AE9D2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3547-0CCF-45A1-90E4-E28FB38F7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885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151E-0C3A-487A-AAC0-55948B8AE9D2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3547-0CCF-45A1-90E4-E28FB38F7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99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151E-0C3A-487A-AAC0-55948B8AE9D2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3547-0CCF-45A1-90E4-E28FB38F7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47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151E-0C3A-487A-AAC0-55948B8AE9D2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3547-0CCF-45A1-90E4-E28FB38F7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66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151E-0C3A-487A-AAC0-55948B8AE9D2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3547-0CCF-45A1-90E4-E28FB38F7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46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151E-0C3A-487A-AAC0-55948B8AE9D2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3547-0CCF-45A1-90E4-E28FB38F7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617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D151E-0C3A-487A-AAC0-55948B8AE9D2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83547-0CCF-45A1-90E4-E28FB38F7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08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D151E-0C3A-487A-AAC0-55948B8AE9D2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83547-0CCF-45A1-90E4-E28FB38F7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73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4589" y="2309018"/>
            <a:ext cx="2934821" cy="22399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ПРОЕКТНАЯ ДЕЯТЕЛЬНОСТЬ И ГРАНТОВАЯ ПОДДЕРЖКА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3994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70" y="1690689"/>
            <a:ext cx="884465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2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795432"/>
            <a:ext cx="7886700" cy="1325563"/>
          </a:xfrm>
        </p:spPr>
        <p:txBody>
          <a:bodyPr/>
          <a:lstStyle/>
          <a:p>
            <a:r>
              <a:rPr lang="ru-RU" dirty="0" smtClean="0"/>
              <a:t>Как превратить проблему в цель?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04" y="2368737"/>
            <a:ext cx="8918991" cy="32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8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2069" y="94129"/>
            <a:ext cx="3133165" cy="6283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en-US" sz="3600" b="1" dirty="0" smtClean="0"/>
              <a:t>SMART- </a:t>
            </a:r>
            <a:r>
              <a:rPr lang="ru-RU" sz="3600" b="1" dirty="0" smtClean="0"/>
              <a:t>ТЕСТ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58651" y="924672"/>
            <a:ext cx="2817161" cy="2611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 – specific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M </a:t>
            </a:r>
            <a:r>
              <a:rPr lang="en-US" dirty="0"/>
              <a:t>– measurable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– </a:t>
            </a:r>
            <a:r>
              <a:rPr lang="en-US" dirty="0" smtClean="0"/>
              <a:t>achievable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R – relevant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T </a:t>
            </a:r>
            <a:r>
              <a:rPr lang="en-US" dirty="0"/>
              <a:t>– </a:t>
            </a:r>
            <a:r>
              <a:rPr lang="en-US" dirty="0" smtClean="0"/>
              <a:t>time-bound</a:t>
            </a:r>
            <a:endParaRPr lang="ru-RU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5358651" y="3900112"/>
            <a:ext cx="3610537" cy="20569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Кроме этого: цели должны соответствовать требованиям и </a:t>
            </a:r>
            <a:r>
              <a:rPr lang="ru-RU" dirty="0" smtClean="0"/>
              <a:t>интересам инвестора/ </a:t>
            </a:r>
            <a:r>
              <a:rPr lang="ru-RU" dirty="0" err="1" smtClean="0"/>
              <a:t>грантодателя</a:t>
            </a:r>
            <a:r>
              <a:rPr lang="ru-RU" dirty="0"/>
              <a:t>, </a:t>
            </a:r>
            <a:r>
              <a:rPr lang="ru-RU" dirty="0" smtClean="0"/>
              <a:t>а </a:t>
            </a:r>
            <a:r>
              <a:rPr lang="ru-RU" dirty="0"/>
              <a:t>также реальным возможностям вашей организации, </a:t>
            </a:r>
            <a:r>
              <a:rPr lang="ru-RU" dirty="0" smtClean="0"/>
              <a:t>лиц, участвующих </a:t>
            </a:r>
            <a:r>
              <a:rPr lang="ru-RU" dirty="0"/>
              <a:t>в реализации проектных мероприятий.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375829"/>
              </p:ext>
            </p:extLst>
          </p:nvPr>
        </p:nvGraphicFramePr>
        <p:xfrm>
          <a:off x="282389" y="3939988"/>
          <a:ext cx="4706470" cy="267596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353235"/>
                <a:gridCol w="2353235"/>
              </a:tblGrid>
              <a:tr h="2675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S</a:t>
                      </a:r>
                    </a:p>
                    <a:p>
                      <a:pPr algn="ctr"/>
                      <a:r>
                        <a:rPr lang="en-US" sz="1800" b="0" dirty="0" smtClean="0"/>
                        <a:t>(</a:t>
                      </a:r>
                      <a:r>
                        <a:rPr lang="ru-RU" sz="1800" b="0" dirty="0" smtClean="0"/>
                        <a:t>конкретность)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Достаточно ли </a:t>
                      </a:r>
                      <a:r>
                        <a:rPr lang="ru-RU" sz="1800" b="0" dirty="0" err="1" smtClean="0"/>
                        <a:t>чѐтко</a:t>
                      </a:r>
                      <a:r>
                        <a:rPr lang="ru-RU" sz="1800" b="0" dirty="0" smtClean="0"/>
                        <a:t> сформулированы цели, задачи, механизм</a:t>
                      </a:r>
                    </a:p>
                    <a:p>
                      <a:r>
                        <a:rPr lang="ru-RU" sz="1800" b="0" dirty="0" smtClean="0"/>
                        <a:t>реализации социального проекта? Понятен ли текст и его логическая</a:t>
                      </a:r>
                    </a:p>
                    <a:p>
                      <a:r>
                        <a:rPr lang="ru-RU" sz="1800" b="0" dirty="0" smtClean="0"/>
                        <a:t>структура?</a:t>
                      </a:r>
                      <a:endParaRPr lang="ru-RU" sz="18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134720"/>
              </p:ext>
            </p:extLst>
          </p:nvPr>
        </p:nvGraphicFramePr>
        <p:xfrm>
          <a:off x="282389" y="3939987"/>
          <a:ext cx="4706470" cy="267596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734670"/>
                <a:gridCol w="2971800"/>
              </a:tblGrid>
              <a:tr h="267596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M</a:t>
                      </a:r>
                    </a:p>
                    <a:p>
                      <a:pPr algn="ctr"/>
                      <a:r>
                        <a:rPr lang="en-US" sz="1600" b="0" dirty="0" smtClean="0"/>
                        <a:t>(</a:t>
                      </a:r>
                      <a:r>
                        <a:rPr lang="ru-RU" sz="1600" b="0" dirty="0" smtClean="0"/>
                        <a:t>измеримость)</a:t>
                      </a:r>
                    </a:p>
                  </a:txBody>
                  <a:tcPr>
                    <a:solidFill>
                      <a:srgbClr val="EE015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В каких единицах измерения будет происходить аудит</a:t>
                      </a:r>
                    </a:p>
                    <a:p>
                      <a:r>
                        <a:rPr lang="ru-RU" sz="1600" b="0" dirty="0" smtClean="0"/>
                        <a:t>социального проекта? </a:t>
                      </a:r>
                      <a:endParaRPr lang="ru-RU" sz="1600" b="0" dirty="0" smtClean="0"/>
                    </a:p>
                    <a:p>
                      <a:r>
                        <a:rPr lang="ru-RU" sz="1600" b="0" dirty="0" smtClean="0"/>
                        <a:t>Каким </a:t>
                      </a:r>
                      <a:r>
                        <a:rPr lang="ru-RU" sz="1600" b="0" dirty="0" smtClean="0"/>
                        <a:t>образом будет происходить процедура</a:t>
                      </a:r>
                    </a:p>
                    <a:p>
                      <a:r>
                        <a:rPr lang="ru-RU" sz="1600" b="0" dirty="0" smtClean="0"/>
                        <a:t>оценки социального проекта? Кто будет заниматься оценкой</a:t>
                      </a:r>
                    </a:p>
                    <a:p>
                      <a:r>
                        <a:rPr lang="ru-RU" sz="1600" b="0" dirty="0" smtClean="0"/>
                        <a:t>социального проекта (сами организаторы), внешние аудиторы?</a:t>
                      </a:r>
                    </a:p>
                  </a:txBody>
                  <a:tcPr>
                    <a:solidFill>
                      <a:srgbClr val="EE0153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097965"/>
              </p:ext>
            </p:extLst>
          </p:nvPr>
        </p:nvGraphicFramePr>
        <p:xfrm>
          <a:off x="282389" y="3939986"/>
          <a:ext cx="4706470" cy="267596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734670"/>
                <a:gridCol w="2971800"/>
              </a:tblGrid>
              <a:tr h="267596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A</a:t>
                      </a:r>
                    </a:p>
                    <a:p>
                      <a:pPr algn="ctr"/>
                      <a:r>
                        <a:rPr lang="en-US" sz="1600" b="0" dirty="0" smtClean="0"/>
                        <a:t>(</a:t>
                      </a:r>
                      <a:r>
                        <a:rPr lang="ru-RU" sz="1600" b="0" dirty="0" smtClean="0"/>
                        <a:t>Достижимость)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Соответствуют ли поставленные цели возможностям</a:t>
                      </a:r>
                    </a:p>
                    <a:p>
                      <a:r>
                        <a:rPr lang="ru-RU" b="0" dirty="0" smtClean="0"/>
                        <a:t>организации? Приемлемы ли выдвинутые условия реализации</a:t>
                      </a:r>
                    </a:p>
                    <a:p>
                      <a:r>
                        <a:rPr lang="ru-RU" b="0" dirty="0" smtClean="0"/>
                        <a:t>социального проекта возможностям вашего инвестора/</a:t>
                      </a:r>
                      <a:r>
                        <a:rPr lang="ru-RU" b="0" dirty="0" err="1" smtClean="0"/>
                        <a:t>грантодателя</a:t>
                      </a:r>
                      <a:r>
                        <a:rPr lang="ru-RU" b="0" dirty="0" smtClean="0"/>
                        <a:t>?</a:t>
                      </a:r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559483"/>
              </p:ext>
            </p:extLst>
          </p:nvPr>
        </p:nvGraphicFramePr>
        <p:xfrm>
          <a:off x="282389" y="3939984"/>
          <a:ext cx="4706470" cy="267596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734670"/>
                <a:gridCol w="2971800"/>
              </a:tblGrid>
              <a:tr h="267596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R</a:t>
                      </a:r>
                    </a:p>
                    <a:p>
                      <a:pPr algn="ctr"/>
                      <a:r>
                        <a:rPr lang="en-US" sz="1600" b="0" dirty="0" smtClean="0"/>
                        <a:t>(</a:t>
                      </a:r>
                      <a:r>
                        <a:rPr lang="ru-RU" sz="1600" b="0" dirty="0" smtClean="0"/>
                        <a:t>Выгодность)</a:t>
                      </a:r>
                      <a:endParaRPr lang="ru-RU" sz="1600" b="0" dirty="0"/>
                    </a:p>
                  </a:txBody>
                  <a:tcPr>
                    <a:solidFill>
                      <a:srgbClr val="EE015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В чем заключается выгода целевой аудитории? </a:t>
                      </a:r>
                    </a:p>
                    <a:p>
                      <a:r>
                        <a:rPr lang="ru-RU" b="0" dirty="0" smtClean="0"/>
                        <a:t>Что бы было,</a:t>
                      </a:r>
                    </a:p>
                    <a:p>
                      <a:r>
                        <a:rPr lang="ru-RU" b="0" dirty="0" smtClean="0"/>
                        <a:t>если ваш проект не был реализован? </a:t>
                      </a:r>
                    </a:p>
                    <a:p>
                      <a:r>
                        <a:rPr lang="ru-RU" b="0" dirty="0" smtClean="0"/>
                        <a:t>В чем заключается выгода</a:t>
                      </a:r>
                    </a:p>
                    <a:p>
                      <a:r>
                        <a:rPr lang="ru-RU" b="0" dirty="0" smtClean="0"/>
                        <a:t>инвесторов/</a:t>
                      </a:r>
                      <a:r>
                        <a:rPr lang="ru-RU" b="0" dirty="0" err="1" smtClean="0"/>
                        <a:t>грантодателей</a:t>
                      </a:r>
                      <a:r>
                        <a:rPr lang="ru-RU" b="0" dirty="0" smtClean="0"/>
                        <a:t>? Ваша личная мотивация?</a:t>
                      </a:r>
                    </a:p>
                  </a:txBody>
                  <a:tcPr>
                    <a:solidFill>
                      <a:srgbClr val="EE0153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002071"/>
              </p:ext>
            </p:extLst>
          </p:nvPr>
        </p:nvGraphicFramePr>
        <p:xfrm>
          <a:off x="282389" y="3939983"/>
          <a:ext cx="4706470" cy="267596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358153"/>
                <a:gridCol w="3348317"/>
              </a:tblGrid>
              <a:tr h="267596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T</a:t>
                      </a:r>
                    </a:p>
                    <a:p>
                      <a:pPr algn="ctr"/>
                      <a:r>
                        <a:rPr lang="en-US" sz="1600" b="0" dirty="0" smtClean="0"/>
                        <a:t>(</a:t>
                      </a:r>
                      <a:r>
                        <a:rPr lang="ru-RU" sz="1600" b="0" dirty="0" smtClean="0"/>
                        <a:t>Временные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рамки)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Достаточны ли временные рамки для реализации социального</a:t>
                      </a:r>
                    </a:p>
                    <a:p>
                      <a:r>
                        <a:rPr lang="ru-RU" sz="1600" b="0" dirty="0" smtClean="0"/>
                        <a:t>проекта? </a:t>
                      </a:r>
                    </a:p>
                    <a:p>
                      <a:r>
                        <a:rPr lang="ru-RU" sz="1600" b="0" dirty="0" smtClean="0"/>
                        <a:t>Имеется ли в наличии «запас времени» в случае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возникновения форс-мажорных обстоятельств? </a:t>
                      </a:r>
                    </a:p>
                    <a:p>
                      <a:r>
                        <a:rPr lang="ru-RU" sz="1600" b="0" dirty="0" smtClean="0"/>
                        <a:t>Кто будет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заниматься контролем за соблюдением и корректировкой плана-графика проекта?</a:t>
                      </a:r>
                      <a:endParaRPr lang="ru-RU" sz="16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77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21" y="-67235"/>
            <a:ext cx="3338232" cy="69560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EE0153"/>
                </a:solidFill>
              </a:rPr>
              <a:t>Цель ≠ Задачи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43953" y="825326"/>
            <a:ext cx="4854388" cy="185933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Задачи </a:t>
            </a:r>
            <a:r>
              <a:rPr lang="ru-RU" dirty="0"/>
              <a:t>– это </a:t>
            </a:r>
            <a:r>
              <a:rPr lang="ru-RU" dirty="0" smtClean="0"/>
              <a:t>тактические шаги</a:t>
            </a:r>
            <a:r>
              <a:rPr lang="ru-RU" dirty="0"/>
              <a:t>, которые следует решать для того, чтобы достигнуть цели проекта.</a:t>
            </a:r>
          </a:p>
          <a:p>
            <a:endParaRPr lang="ru-RU" dirty="0"/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534521" y="3628330"/>
            <a:ext cx="5637679" cy="2303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/>
              <a:t>Задачами социального проекта могут быть, к </a:t>
            </a:r>
            <a:r>
              <a:rPr lang="ru-RU" sz="2000" dirty="0" smtClean="0"/>
              <a:t>примеру: </a:t>
            </a:r>
          </a:p>
          <a:p>
            <a:r>
              <a:rPr lang="ru-RU" sz="2000" dirty="0" smtClean="0"/>
              <a:t>Реализация </a:t>
            </a:r>
            <a:r>
              <a:rPr lang="ru-RU" sz="2000" dirty="0"/>
              <a:t>проектных мероприятий. </a:t>
            </a:r>
            <a:endParaRPr lang="ru-RU" sz="2000" dirty="0" smtClean="0"/>
          </a:p>
          <a:p>
            <a:r>
              <a:rPr lang="ru-RU" sz="2000" dirty="0" smtClean="0"/>
              <a:t>Разработка </a:t>
            </a:r>
            <a:r>
              <a:rPr lang="ru-RU" sz="2000" dirty="0"/>
              <a:t>продукта/услуги. </a:t>
            </a:r>
            <a:endParaRPr lang="ru-RU" sz="2000" dirty="0" smtClean="0"/>
          </a:p>
          <a:p>
            <a:r>
              <a:rPr lang="ru-RU" sz="2000" dirty="0" smtClean="0"/>
              <a:t>Привлечение </a:t>
            </a:r>
            <a:r>
              <a:rPr lang="ru-RU" sz="2000" dirty="0"/>
              <a:t>целевой аудитории для реализации проекта. </a:t>
            </a:r>
            <a:endParaRPr lang="ru-RU" sz="2000" dirty="0" smtClean="0"/>
          </a:p>
          <a:p>
            <a:r>
              <a:rPr lang="ru-RU" sz="2000" dirty="0" smtClean="0"/>
              <a:t>Постановка </a:t>
            </a:r>
            <a:r>
              <a:rPr lang="ru-RU" sz="2000" dirty="0"/>
              <a:t>темы социального проекта в информационную повестку дня.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132329"/>
              </p:ext>
            </p:extLst>
          </p:nvPr>
        </p:nvGraphicFramePr>
        <p:xfrm>
          <a:off x="534521" y="3628330"/>
          <a:ext cx="5274608" cy="277247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274608"/>
              </a:tblGrid>
              <a:tr h="277247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Задание для самопроверки:</a:t>
                      </a:r>
                    </a:p>
                    <a:p>
                      <a:endParaRPr lang="ru-RU" sz="1800" b="0" dirty="0" smtClean="0"/>
                    </a:p>
                    <a:p>
                      <a:r>
                        <a:rPr lang="ru-RU" sz="1800" b="0" dirty="0" smtClean="0"/>
                        <a:t>Вы являетесь инициатором проведения конкурса красоты в своем учебном заведении.</a:t>
                      </a:r>
                    </a:p>
                    <a:p>
                      <a:endParaRPr lang="ru-RU" sz="1800" b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 smtClean="0"/>
                        <a:t>Какова может быть цель данного мероприятия?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dirty="0" smtClean="0"/>
                        <a:t>Постарайтесь выделить задачи</a:t>
                      </a:r>
                      <a:r>
                        <a:rPr lang="ru-RU" sz="1800" b="0" baseline="0" dirty="0" smtClean="0"/>
                        <a:t> </a:t>
                      </a:r>
                      <a:r>
                        <a:rPr lang="ru-RU" sz="1800" b="0" dirty="0" smtClean="0"/>
                        <a:t>социального проекта (не менее четырех задач).</a:t>
                      </a:r>
                      <a:endParaRPr lang="ru-RU" sz="1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1" y="2684660"/>
            <a:ext cx="9128589" cy="13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4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3570" y="914400"/>
            <a:ext cx="4417359" cy="227255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Целевая аудитория социального проекта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143001"/>
            <a:ext cx="3926538" cy="4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99" y="1386425"/>
            <a:ext cx="3886200" cy="44885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Очень </a:t>
            </a:r>
            <a:r>
              <a:rPr lang="ru-RU" dirty="0"/>
              <a:t>часто разработчики путают два таких понятия, как целевая </a:t>
            </a:r>
            <a:r>
              <a:rPr lang="ru-RU" dirty="0" smtClean="0"/>
              <a:t>аудитория проекта </a:t>
            </a:r>
            <a:r>
              <a:rPr lang="ru-RU" dirty="0"/>
              <a:t>и заинтересованные стороны.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отличие от целевой группы, </a:t>
            </a:r>
            <a:r>
              <a:rPr lang="ru-RU" b="1" dirty="0" smtClean="0"/>
              <a:t>заинтересованные стороны </a:t>
            </a:r>
            <a:r>
              <a:rPr lang="ru-RU" b="1" dirty="0"/>
              <a:t>не являются непосредственными «потребителями» результатов </a:t>
            </a:r>
            <a:r>
              <a:rPr lang="ru-RU" b="1" dirty="0" smtClean="0"/>
              <a:t>реализации проектных </a:t>
            </a:r>
            <a:r>
              <a:rPr lang="ru-RU" b="1" dirty="0"/>
              <a:t>мероприятий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33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3570" y="914400"/>
            <a:ext cx="4417359" cy="227255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Целевая аудитория социального проекта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143001"/>
            <a:ext cx="3926538" cy="4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338" y="1629849"/>
            <a:ext cx="3886200" cy="44885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Задание для самопроверки: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Вы разрабатываете </a:t>
            </a:r>
            <a:r>
              <a:rPr lang="ru-RU" dirty="0"/>
              <a:t>социальный проект, целью которого </a:t>
            </a:r>
            <a:r>
              <a:rPr lang="ru-RU" dirty="0" smtClean="0"/>
              <a:t>является открытие </a:t>
            </a:r>
            <a:r>
              <a:rPr lang="ru-RU" dirty="0"/>
              <a:t>новой детской площадки в вашем микрорайоне.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Постарайтесь выделить потенциальные </a:t>
            </a:r>
            <a:r>
              <a:rPr lang="ru-RU" dirty="0"/>
              <a:t>заинтересованные стороны и непосредственно целевую группу </a:t>
            </a:r>
            <a:r>
              <a:rPr lang="ru-RU" dirty="0" smtClean="0"/>
              <a:t>проекта, разделив </a:t>
            </a:r>
            <a:r>
              <a:rPr lang="ru-RU" dirty="0"/>
              <a:t>их при этом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30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783541" y="-53788"/>
            <a:ext cx="578224" cy="1196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2006" y="-80682"/>
            <a:ext cx="3395382" cy="1325563"/>
          </a:xfrm>
        </p:spPr>
        <p:txBody>
          <a:bodyPr/>
          <a:lstStyle/>
          <a:p>
            <a:r>
              <a:rPr lang="ru-RU" dirty="0"/>
              <a:t>Целевая аудитория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70094" y="1183342"/>
            <a:ext cx="6360459" cy="2393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79469504"/>
              </p:ext>
            </p:extLst>
          </p:nvPr>
        </p:nvGraphicFramePr>
        <p:xfrm>
          <a:off x="3072653" y="1325562"/>
          <a:ext cx="5452782" cy="5439901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726391"/>
                <a:gridCol w="2726391"/>
              </a:tblGrid>
              <a:tr h="68502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Заинтересованные стороны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Целевая группа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социального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проекта</a:t>
                      </a:r>
                    </a:p>
                  </a:txBody>
                  <a:tcPr/>
                </a:tc>
              </a:tr>
              <a:tr h="467260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Люди, имеющие детей в возрасте до 7</a:t>
                      </a:r>
                    </a:p>
                    <a:p>
                      <a:r>
                        <a:rPr lang="ru-RU" sz="1800" dirty="0" smtClean="0"/>
                        <a:t>лет, депутаты данного избирательного</a:t>
                      </a:r>
                    </a:p>
                    <a:p>
                      <a:r>
                        <a:rPr lang="ru-RU" sz="1800" dirty="0" smtClean="0"/>
                        <a:t>округа всех уровней, местные отделения</a:t>
                      </a:r>
                    </a:p>
                    <a:p>
                      <a:r>
                        <a:rPr lang="ru-RU" sz="1800" dirty="0" smtClean="0"/>
                        <a:t>политических партий, общественные</a:t>
                      </a:r>
                    </a:p>
                    <a:p>
                      <a:r>
                        <a:rPr lang="ru-RU" sz="1800" dirty="0" smtClean="0"/>
                        <a:t>организации и благотворительные фонды,</a:t>
                      </a:r>
                    </a:p>
                    <a:p>
                      <a:r>
                        <a:rPr lang="ru-RU" sz="1800" dirty="0" smtClean="0"/>
                        <a:t>профильные органы государственной</a:t>
                      </a:r>
                    </a:p>
                    <a:p>
                      <a:r>
                        <a:rPr lang="ru-RU" sz="1800" dirty="0" smtClean="0"/>
                        <a:t>власти, спонсоры (как частные, так и в</a:t>
                      </a:r>
                    </a:p>
                    <a:p>
                      <a:r>
                        <a:rPr lang="ru-RU" sz="1800" dirty="0" smtClean="0"/>
                        <a:t>рамках отдельных предприятий и фирм).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Дети до 7 лет, проживающие в</a:t>
                      </a:r>
                    </a:p>
                    <a:p>
                      <a:r>
                        <a:rPr lang="ru-RU" sz="1800" dirty="0" smtClean="0"/>
                        <a:t>данном микрорайоне.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96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5603" y="411397"/>
            <a:ext cx="4252632" cy="2009074"/>
          </a:xfrm>
        </p:spPr>
        <p:txBody>
          <a:bodyPr>
            <a:normAutofit/>
          </a:bodyPr>
          <a:lstStyle/>
          <a:p>
            <a:r>
              <a:rPr lang="ru-RU" dirty="0"/>
              <a:t>Жизненный </a:t>
            </a:r>
            <a:r>
              <a:rPr lang="ru-RU" dirty="0" smtClean="0"/>
              <a:t>цикл </a:t>
            </a:r>
            <a:br>
              <a:rPr lang="ru-RU" dirty="0" smtClean="0"/>
            </a:br>
            <a:r>
              <a:rPr lang="ru-RU" dirty="0" smtClean="0"/>
              <a:t>проекта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8600" y="2541494"/>
            <a:ext cx="4652681" cy="403411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Жизненный цикл проекта – полный набор последовательных фаз </a:t>
            </a:r>
            <a:r>
              <a:rPr lang="ru-RU" dirty="0" smtClean="0"/>
              <a:t>осуществления проекта</a:t>
            </a:r>
            <a:endParaRPr lang="ru-RU" dirty="0"/>
          </a:p>
          <a:p>
            <a:r>
              <a:rPr lang="ru-RU" dirty="0"/>
              <a:t>Фаза проекта – набор логически взаимосвязанных работ проекта, в </a:t>
            </a:r>
            <a:r>
              <a:rPr lang="ru-RU" dirty="0" smtClean="0"/>
              <a:t>процессе завершения </a:t>
            </a:r>
            <a:r>
              <a:rPr lang="ru-RU" dirty="0"/>
              <a:t>которых достигается один из основных результатов проекта.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841590"/>
              </p:ext>
            </p:extLst>
          </p:nvPr>
        </p:nvGraphicFramePr>
        <p:xfrm>
          <a:off x="0" y="2812960"/>
          <a:ext cx="9144000" cy="161364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9144000"/>
              </a:tblGrid>
              <a:tr h="1613647"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600" dirty="0" smtClean="0"/>
                        <a:t>КОНЦЕПЦИЯ – РАЗРАБОТКА – РЕАЛИЗАЦИЯ – ОЦЕНКА -  ЗАВЕРШЕНИЕ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88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8238" y="5353282"/>
            <a:ext cx="4387103" cy="1325563"/>
          </a:xfrm>
        </p:spPr>
        <p:txBody>
          <a:bodyPr/>
          <a:lstStyle/>
          <a:p>
            <a:r>
              <a:rPr lang="ru-RU" dirty="0" smtClean="0"/>
              <a:t>При определении фаз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79375" y="1667435"/>
            <a:ext cx="5782235" cy="3685847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ru-RU" dirty="0"/>
              <a:t>каждая фаза заканчивается достижением одного из результатов проекта</a:t>
            </a:r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каждая </a:t>
            </a:r>
            <a:r>
              <a:rPr lang="ru-RU" dirty="0"/>
              <a:t>фаза ограничена по времени и включает работы, необходимые </a:t>
            </a:r>
            <a:r>
              <a:rPr lang="ru-RU" dirty="0" smtClean="0"/>
              <a:t>для достижения </a:t>
            </a:r>
            <a:r>
              <a:rPr lang="ru-RU" dirty="0"/>
              <a:t>ее результатов</a:t>
            </a:r>
          </a:p>
          <a:p>
            <a:pPr marL="0" indent="0" algn="r">
              <a:buNone/>
              <a:tabLst>
                <a:tab pos="1976438" algn="l"/>
              </a:tabLst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разбиение </a:t>
            </a:r>
            <a:r>
              <a:rPr lang="ru-RU" dirty="0"/>
              <a:t>на фазы обеспечивает потребность в планировании и контроле</a:t>
            </a:r>
          </a:p>
        </p:txBody>
      </p:sp>
    </p:spTree>
    <p:extLst>
      <p:ext uri="{BB962C8B-B14F-4D97-AF65-F5344CB8AC3E}">
        <p14:creationId xmlns:p14="http://schemas.microsoft.com/office/powerpoint/2010/main" val="90376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18" y="887506"/>
            <a:ext cx="8871064" cy="528945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31" y="1159688"/>
            <a:ext cx="8163602" cy="519659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652" y="13447"/>
            <a:ext cx="3270996" cy="1325563"/>
          </a:xfrm>
        </p:spPr>
        <p:txBody>
          <a:bodyPr/>
          <a:lstStyle/>
          <a:p>
            <a:r>
              <a:rPr lang="ru-RU" dirty="0" smtClean="0"/>
              <a:t>ЖЦ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12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91770" y="5331197"/>
            <a:ext cx="46863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такое социальное проектирование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891119" y="2353236"/>
            <a:ext cx="6093197" cy="251459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Социальное проектирование – это особенный образ </a:t>
            </a:r>
            <a:r>
              <a:rPr lang="ru-RU" dirty="0" smtClean="0"/>
              <a:t>мышления,</a:t>
            </a:r>
            <a:r>
              <a:rPr lang="en-US" dirty="0" smtClean="0"/>
              <a:t> </a:t>
            </a:r>
            <a:r>
              <a:rPr lang="ru-RU" dirty="0" smtClean="0"/>
              <a:t>умение </a:t>
            </a:r>
            <a:r>
              <a:rPr lang="ru-RU" dirty="0"/>
              <a:t>превращать голословные идеи в демонстрацию результата. </a:t>
            </a:r>
            <a:r>
              <a:rPr lang="ru-RU" dirty="0" smtClean="0"/>
              <a:t>Это</a:t>
            </a:r>
            <a:r>
              <a:rPr lang="en-US" dirty="0" smtClean="0"/>
              <a:t> </a:t>
            </a:r>
            <a:r>
              <a:rPr lang="ru-RU" dirty="0" smtClean="0"/>
              <a:t>творческий </a:t>
            </a:r>
            <a:r>
              <a:rPr lang="ru-RU" dirty="0"/>
              <a:t>процесс конструирования действий, направленных на </a:t>
            </a:r>
            <a:r>
              <a:rPr lang="ru-RU" dirty="0" smtClean="0"/>
              <a:t>преодоление</a:t>
            </a:r>
            <a:r>
              <a:rPr lang="en-US" dirty="0" smtClean="0"/>
              <a:t> </a:t>
            </a:r>
            <a:r>
              <a:rPr lang="ru-RU" dirty="0" smtClean="0"/>
              <a:t>существующих </a:t>
            </a:r>
            <a:r>
              <a:rPr lang="ru-RU" dirty="0"/>
              <a:t>социальных проблем, на позитивные изменения, </a:t>
            </a:r>
            <a:r>
              <a:rPr lang="ru-RU" dirty="0" smtClean="0"/>
              <a:t>развитие социальной</a:t>
            </a:r>
            <a:r>
              <a:rPr lang="en-US" dirty="0" smtClean="0"/>
              <a:t> </a:t>
            </a:r>
            <a:r>
              <a:rPr lang="ru-RU" dirty="0" smtClean="0"/>
              <a:t>ситуации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13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7826" y="647515"/>
            <a:ext cx="4548468" cy="2015003"/>
          </a:xfrm>
        </p:spPr>
        <p:txBody>
          <a:bodyPr>
            <a:normAutofit/>
          </a:bodyPr>
          <a:lstStyle/>
          <a:p>
            <a:r>
              <a:rPr lang="ru-RU" dirty="0"/>
              <a:t>ПЛАН-ГРАФИК СОЦИАЛЬНОГО ПРОЕКТА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860" y="3565526"/>
            <a:ext cx="5730128" cy="301008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Существует два основных способа разработки плана-графика социального проекта: </a:t>
            </a:r>
            <a:endParaRPr lang="ru-RU" dirty="0" smtClean="0"/>
          </a:p>
          <a:p>
            <a:r>
              <a:rPr lang="ru-RU" dirty="0" smtClean="0"/>
              <a:t>Сетевой </a:t>
            </a:r>
            <a:r>
              <a:rPr lang="ru-RU" dirty="0"/>
              <a:t>план-график. </a:t>
            </a:r>
            <a:endParaRPr lang="ru-RU" dirty="0" smtClean="0"/>
          </a:p>
          <a:p>
            <a:r>
              <a:rPr lang="ru-RU" dirty="0" smtClean="0"/>
              <a:t>Диаграмма </a:t>
            </a:r>
            <a:r>
              <a:rPr lang="ru-RU" dirty="0" err="1"/>
              <a:t>Ганта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5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9567" y="1144588"/>
            <a:ext cx="2839009" cy="22844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ПЛАН-РАФИК СОЦИАЛЬНОГО ПРОЕКТА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7517" y="3926540"/>
            <a:ext cx="4664448" cy="267596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Для разработки плана-графика необходимо выполнить следующие действия:</a:t>
            </a:r>
          </a:p>
          <a:p>
            <a:r>
              <a:rPr lang="ru-RU" dirty="0"/>
              <a:t>Составить список необходимых операций, взаимосвязи между ними.</a:t>
            </a:r>
          </a:p>
          <a:p>
            <a:r>
              <a:rPr lang="ru-RU" dirty="0"/>
              <a:t>Определить сроки и ответственных лиц, возможности корректировки </a:t>
            </a:r>
            <a:r>
              <a:rPr lang="ru-RU" dirty="0" smtClean="0"/>
              <a:t>плана- графика</a:t>
            </a:r>
            <a:r>
              <a:rPr lang="ru-RU" dirty="0"/>
              <a:t>.</a:t>
            </a:r>
          </a:p>
          <a:p>
            <a:r>
              <a:rPr lang="ru-RU" dirty="0"/>
              <a:t>Утверждение плана-графика</a:t>
            </a: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5269567" y="3926540"/>
            <a:ext cx="3538257" cy="18960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При формировании плана-графика необходимо исходить из ваших реальных возможностей: обязательно сделайте «запас» времени, продумайте дополнительные кадровые </a:t>
            </a:r>
            <a:r>
              <a:rPr lang="ru-RU" dirty="0" smtClean="0"/>
              <a:t>возможности</a:t>
            </a:r>
            <a:r>
              <a:rPr lang="ru-RU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70" y="2786443"/>
            <a:ext cx="8304260" cy="154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2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9144001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96384"/>
            <a:ext cx="7886700" cy="185363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СОЦИАЛЬНЫЙ</a:t>
            </a:r>
            <a:br>
              <a:rPr lang="ru-RU" dirty="0" smtClean="0"/>
            </a:br>
            <a:r>
              <a:rPr lang="ru-RU" dirty="0" smtClean="0"/>
              <a:t>ЭФФЕКТ </a:t>
            </a:r>
            <a:br>
              <a:rPr lang="ru-RU" dirty="0" smtClean="0"/>
            </a:br>
            <a:r>
              <a:rPr lang="ru-RU" dirty="0" smtClean="0"/>
              <a:t>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31207" y="3428999"/>
            <a:ext cx="3012143" cy="259528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Получение локальным сообществом инновационного продукта/услуги.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Повышение качественно/количественной составляющей существующей продукта/услуги.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012135"/>
              </p:ext>
            </p:extLst>
          </p:nvPr>
        </p:nvGraphicFramePr>
        <p:xfrm>
          <a:off x="4083423" y="904512"/>
          <a:ext cx="4953000" cy="227376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953000"/>
              </a:tblGrid>
              <a:tr h="2197118"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Обычно, для определения социального эффекта проекта используются следующие</a:t>
                      </a:r>
                    </a:p>
                    <a:p>
                      <a:r>
                        <a:rPr lang="ru-RU" sz="1600" b="0" dirty="0" smtClean="0"/>
                        <a:t>показатели: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/>
                        <a:t>Предполагаемое количество участников социального проекта.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/>
                        <a:t>Количество организаторов, построение устойчивых взаимодействий между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ними.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/>
                        <a:t>Разработка и установка новых инфраструктурных объектов.</a:t>
                      </a:r>
                      <a:endParaRPr lang="ru-RU" sz="1600" b="0" dirty="0"/>
                    </a:p>
                  </a:txBody>
                  <a:tcPr marL="79203" marR="79203" marT="39602" marB="3960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62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6846" y="6217304"/>
            <a:ext cx="3822327" cy="798606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rgbClr val="EE0153"/>
                </a:solidFill>
              </a:rPr>
              <a:t>Этап </a:t>
            </a:r>
            <a:r>
              <a:rPr lang="ru-RU" sz="3200" dirty="0">
                <a:solidFill>
                  <a:srgbClr val="EE0153"/>
                </a:solidFill>
              </a:rPr>
              <a:t>оценки.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10435" y="5015752"/>
            <a:ext cx="5190564" cy="14657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Н</a:t>
            </a:r>
            <a:r>
              <a:rPr lang="ru-RU" dirty="0" smtClean="0"/>
              <a:t>еобходим </a:t>
            </a:r>
            <a:r>
              <a:rPr lang="ru-RU" dirty="0"/>
              <a:t>для возобновления проектного цикла. </a:t>
            </a:r>
            <a:r>
              <a:rPr lang="ru-RU" dirty="0" smtClean="0"/>
              <a:t>Оценка </a:t>
            </a:r>
            <a:r>
              <a:rPr lang="ru-RU" dirty="0"/>
              <a:t>нужна для подведения итогов выполненного проекта и для построения планов на будущее. </a:t>
            </a: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430306" y="441369"/>
            <a:ext cx="4168588" cy="363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30306" y="441369"/>
            <a:ext cx="4329953" cy="3917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mtClean="0"/>
              <a:t>Оценка предполагает работу по трем направлениям:</a:t>
            </a:r>
          </a:p>
          <a:p>
            <a:r>
              <a:rPr lang="ru-RU" smtClean="0"/>
              <a:t>оценка  воздействия проекта на ситуацию</a:t>
            </a:r>
          </a:p>
          <a:p>
            <a:r>
              <a:rPr lang="ru-RU" smtClean="0"/>
              <a:t>извлечение уроков их выполнения проекта</a:t>
            </a:r>
          </a:p>
          <a:p>
            <a:r>
              <a:rPr lang="ru-RU" smtClean="0"/>
              <a:t>выработка рекомендаций для улучшения в будущем проекте.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90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76868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Часто встречающиеся индикаторы эффективности социального проекта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04975873"/>
              </p:ext>
            </p:extLst>
          </p:nvPr>
        </p:nvGraphicFramePr>
        <p:xfrm>
          <a:off x="94129" y="2524872"/>
          <a:ext cx="9144002" cy="3535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96348"/>
                <a:gridCol w="2931069"/>
                <a:gridCol w="3330584"/>
                <a:gridCol w="2286001"/>
              </a:tblGrid>
              <a:tr h="492261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Индикатор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Количественная</a:t>
                      </a:r>
                    </a:p>
                    <a:p>
                      <a:r>
                        <a:rPr lang="ru-RU" sz="1600" dirty="0" smtClean="0"/>
                        <a:t>Характеристика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индикатора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Конечный</a:t>
                      </a:r>
                    </a:p>
                    <a:p>
                      <a:r>
                        <a:rPr lang="ru-RU" sz="1600" dirty="0" smtClean="0"/>
                        <a:t>результат</a:t>
                      </a:r>
                      <a:endParaRPr lang="ru-RU" sz="1600" dirty="0"/>
                    </a:p>
                  </a:txBody>
                  <a:tcPr/>
                </a:tc>
              </a:tr>
              <a:tr h="906797"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Уровень </a:t>
                      </a:r>
                      <a:r>
                        <a:rPr lang="ru-RU" sz="1600" dirty="0" err="1" smtClean="0"/>
                        <a:t>удовлетворѐнности</a:t>
                      </a:r>
                      <a:r>
                        <a:rPr lang="ru-RU" sz="1600" dirty="0" smtClean="0"/>
                        <a:t> целевой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группы (методом анкетирования)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Уровень</a:t>
                      </a:r>
                    </a:p>
                    <a:p>
                      <a:r>
                        <a:rPr lang="ru-RU" sz="1600" dirty="0" smtClean="0"/>
                        <a:t>удовлетворенности не</a:t>
                      </a:r>
                    </a:p>
                    <a:p>
                      <a:r>
                        <a:rPr lang="ru-RU" sz="1600" dirty="0" smtClean="0"/>
                        <a:t>менее X % от числа</a:t>
                      </a:r>
                    </a:p>
                    <a:p>
                      <a:r>
                        <a:rPr lang="ru-RU" sz="1600" dirty="0" smtClean="0"/>
                        <a:t>опрошенных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Выполнено/не</a:t>
                      </a:r>
                    </a:p>
                    <a:p>
                      <a:r>
                        <a:rPr lang="ru-RU" sz="1600" dirty="0" smtClean="0"/>
                        <a:t>выполнено,</a:t>
                      </a:r>
                    </a:p>
                    <a:p>
                      <a:r>
                        <a:rPr lang="ru-RU" sz="1600" dirty="0" smtClean="0"/>
                        <a:t>выполнено частично</a:t>
                      </a:r>
                      <a:endParaRPr lang="ru-RU" sz="1600" dirty="0"/>
                    </a:p>
                  </a:txBody>
                  <a:tcPr/>
                </a:tc>
              </a:tr>
              <a:tr h="906797"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Отзывы экспертного сообщества о</a:t>
                      </a:r>
                    </a:p>
                    <a:p>
                      <a:r>
                        <a:rPr lang="ru-RU" sz="1600" dirty="0" smtClean="0"/>
                        <a:t>социальном проекте и его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результатах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 менее </a:t>
                      </a:r>
                      <a:r>
                        <a:rPr lang="en-US" sz="1600" dirty="0" smtClean="0"/>
                        <a:t>X </a:t>
                      </a:r>
                      <a:r>
                        <a:rPr lang="ru-RU" sz="1600" dirty="0" smtClean="0"/>
                        <a:t>отзывов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Выполнено/не</a:t>
                      </a:r>
                    </a:p>
                    <a:p>
                      <a:r>
                        <a:rPr lang="ru-RU" sz="1600" dirty="0" smtClean="0"/>
                        <a:t>выполнено,</a:t>
                      </a:r>
                    </a:p>
                    <a:p>
                      <a:r>
                        <a:rPr lang="ru-RU" sz="1600" dirty="0" smtClean="0"/>
                        <a:t>выполнено частично</a:t>
                      </a:r>
                      <a:endParaRPr lang="ru-RU" sz="1600" dirty="0"/>
                    </a:p>
                  </a:txBody>
                  <a:tcPr/>
                </a:tc>
              </a:tr>
              <a:tr h="699529"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участников социального</a:t>
                      </a:r>
                    </a:p>
                    <a:p>
                      <a:r>
                        <a:rPr lang="ru-RU" sz="1600" dirty="0" smtClean="0"/>
                        <a:t>проекта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 менее </a:t>
                      </a:r>
                      <a:r>
                        <a:rPr lang="en-US" sz="1600" dirty="0" smtClean="0"/>
                        <a:t>X</a:t>
                      </a:r>
                    </a:p>
                    <a:p>
                      <a:r>
                        <a:rPr lang="ru-RU" sz="1600" dirty="0" smtClean="0"/>
                        <a:t>участников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Выполнено/не</a:t>
                      </a:r>
                    </a:p>
                    <a:p>
                      <a:r>
                        <a:rPr lang="ru-RU" sz="1600" dirty="0" smtClean="0"/>
                        <a:t>выполнено,</a:t>
                      </a:r>
                    </a:p>
                    <a:p>
                      <a:r>
                        <a:rPr lang="ru-RU" sz="1600" dirty="0" smtClean="0"/>
                        <a:t>выполнено частично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471727"/>
              </p:ext>
            </p:extLst>
          </p:nvPr>
        </p:nvGraphicFramePr>
        <p:xfrm>
          <a:off x="-2" y="2103120"/>
          <a:ext cx="9144002" cy="47548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96348"/>
                <a:gridCol w="2931069"/>
                <a:gridCol w="3330584"/>
                <a:gridCol w="2286001"/>
              </a:tblGrid>
              <a:tr h="699529"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единиц продукции,</a:t>
                      </a:r>
                    </a:p>
                    <a:p>
                      <a:r>
                        <a:rPr lang="ru-RU" sz="1600" dirty="0" smtClean="0"/>
                        <a:t>полученной в ходе реализации</a:t>
                      </a:r>
                    </a:p>
                    <a:p>
                      <a:r>
                        <a:rPr lang="ru-RU" sz="1600" dirty="0" smtClean="0"/>
                        <a:t>социального проекта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 менее </a:t>
                      </a:r>
                      <a:r>
                        <a:rPr lang="en-US" sz="1600" dirty="0" smtClean="0"/>
                        <a:t>X </a:t>
                      </a:r>
                      <a:r>
                        <a:rPr lang="ru-RU" sz="1600" dirty="0" smtClean="0"/>
                        <a:t>единиц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Выполнено/не</a:t>
                      </a:r>
                    </a:p>
                    <a:p>
                      <a:r>
                        <a:rPr lang="ru-RU" sz="1600" dirty="0" smtClean="0"/>
                        <a:t>выполнено,</a:t>
                      </a:r>
                    </a:p>
                    <a:p>
                      <a:r>
                        <a:rPr lang="ru-RU" sz="1600" dirty="0" smtClean="0"/>
                        <a:t>выполнено частично</a:t>
                      </a:r>
                      <a:endParaRPr lang="ru-RU" sz="1600" dirty="0"/>
                    </a:p>
                  </a:txBody>
                  <a:tcPr/>
                </a:tc>
              </a:tr>
              <a:tr h="1114065"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публикаций, репортажей</a:t>
                      </a:r>
                    </a:p>
                    <a:p>
                      <a:r>
                        <a:rPr lang="ru-RU" sz="1600" dirty="0" smtClean="0"/>
                        <a:t>о ходе реализации социального</a:t>
                      </a:r>
                    </a:p>
                    <a:p>
                      <a:r>
                        <a:rPr lang="ru-RU" sz="1600" dirty="0" smtClean="0"/>
                        <a:t>проекта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 менее X</a:t>
                      </a:r>
                    </a:p>
                    <a:p>
                      <a:r>
                        <a:rPr lang="ru-RU" sz="1600" dirty="0" smtClean="0"/>
                        <a:t>количества</a:t>
                      </a:r>
                    </a:p>
                    <a:p>
                      <a:r>
                        <a:rPr lang="ru-RU" sz="1600" dirty="0" smtClean="0"/>
                        <a:t>публикаций,</a:t>
                      </a:r>
                    </a:p>
                    <a:p>
                      <a:r>
                        <a:rPr lang="ru-RU" sz="1600" dirty="0" smtClean="0"/>
                        <a:t>репортажей за</a:t>
                      </a:r>
                    </a:p>
                    <a:p>
                      <a:r>
                        <a:rPr lang="ru-RU" sz="1600" dirty="0" smtClean="0"/>
                        <a:t>очерченный период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Выполнено/не</a:t>
                      </a:r>
                    </a:p>
                    <a:p>
                      <a:r>
                        <a:rPr lang="ru-RU" sz="1600" dirty="0" smtClean="0"/>
                        <a:t>выполнено,</a:t>
                      </a:r>
                    </a:p>
                    <a:p>
                      <a:r>
                        <a:rPr lang="ru-RU" sz="1600" dirty="0" smtClean="0"/>
                        <a:t>выполнено частично</a:t>
                      </a:r>
                      <a:endParaRPr lang="ru-RU" sz="1600" dirty="0"/>
                    </a:p>
                  </a:txBody>
                  <a:tcPr/>
                </a:tc>
              </a:tr>
              <a:tr h="699529"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Уровень </a:t>
                      </a:r>
                      <a:r>
                        <a:rPr lang="ru-RU" sz="1600" dirty="0" err="1" smtClean="0"/>
                        <a:t>реализованности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социального проекта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Реализован</a:t>
                      </a:r>
                    </a:p>
                    <a:p>
                      <a:r>
                        <a:rPr lang="ru-RU" sz="1600" dirty="0" smtClean="0"/>
                        <a:t>полностью/реализован</a:t>
                      </a:r>
                    </a:p>
                    <a:p>
                      <a:r>
                        <a:rPr lang="ru-RU" sz="1600" dirty="0" smtClean="0"/>
                        <a:t>частично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Выполнено/не</a:t>
                      </a:r>
                    </a:p>
                    <a:p>
                      <a:r>
                        <a:rPr lang="ru-RU" sz="1600" dirty="0" smtClean="0"/>
                        <a:t>выполнено,</a:t>
                      </a:r>
                    </a:p>
                    <a:p>
                      <a:r>
                        <a:rPr lang="ru-RU" sz="1600" dirty="0" smtClean="0"/>
                        <a:t>выполнено частично</a:t>
                      </a:r>
                      <a:endParaRPr lang="ru-RU" sz="1600" dirty="0"/>
                    </a:p>
                  </a:txBody>
                  <a:tcPr/>
                </a:tc>
              </a:tr>
              <a:tr h="1114065"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Структурные изменения в целевой</a:t>
                      </a:r>
                    </a:p>
                    <a:p>
                      <a:r>
                        <a:rPr lang="ru-RU" sz="1600" dirty="0" smtClean="0"/>
                        <a:t>группе, в инфраструктуре,</a:t>
                      </a:r>
                    </a:p>
                    <a:p>
                      <a:r>
                        <a:rPr lang="ru-RU" sz="1600" dirty="0" smtClean="0"/>
                        <a:t>окружающей среде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Создано X объектов</a:t>
                      </a:r>
                    </a:p>
                    <a:p>
                      <a:r>
                        <a:rPr lang="ru-RU" sz="1600" dirty="0" smtClean="0"/>
                        <a:t>инфраструктуры,</a:t>
                      </a:r>
                    </a:p>
                    <a:p>
                      <a:r>
                        <a:rPr lang="ru-RU" sz="1600" dirty="0" smtClean="0"/>
                        <a:t>повышен уровень</a:t>
                      </a:r>
                    </a:p>
                    <a:p>
                      <a:r>
                        <a:rPr lang="ru-RU" sz="1600" dirty="0" smtClean="0"/>
                        <a:t>знаний, навыков,</a:t>
                      </a:r>
                    </a:p>
                    <a:p>
                      <a:r>
                        <a:rPr lang="ru-RU" sz="1600" dirty="0" smtClean="0"/>
                        <a:t>умений населения.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Выполнено/не</a:t>
                      </a:r>
                    </a:p>
                    <a:p>
                      <a:r>
                        <a:rPr lang="ru-RU" sz="1600" dirty="0" smtClean="0"/>
                        <a:t>выполнено,</a:t>
                      </a:r>
                    </a:p>
                    <a:p>
                      <a:r>
                        <a:rPr lang="ru-RU" sz="1600" dirty="0" smtClean="0"/>
                        <a:t>выполнено частично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46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1" y="365126"/>
            <a:ext cx="7500937" cy="603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30" y="365126"/>
            <a:ext cx="7197540" cy="62688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836756"/>
            <a:ext cx="7886700" cy="13255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Оценка рисков социального проекта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86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675731"/>
            <a:ext cx="7886700" cy="13255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ГРАНТ</a:t>
            </a:r>
            <a:endParaRPr lang="ru-RU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2457637"/>
            <a:ext cx="7886700" cy="183197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это сумма денежных средств, предоставляемых </a:t>
            </a:r>
            <a:r>
              <a:rPr lang="ru-RU" dirty="0" smtClean="0"/>
              <a:t>на безвозвратной</a:t>
            </a:r>
            <a:r>
              <a:rPr lang="ru-RU" dirty="0"/>
              <a:t>, бесприбыльной основе для выполнения конкретных проектов. </a:t>
            </a:r>
            <a:r>
              <a:rPr lang="ru-RU" dirty="0" smtClean="0"/>
              <a:t>Чаще всего </a:t>
            </a:r>
            <a:r>
              <a:rPr lang="ru-RU" dirty="0"/>
              <a:t>предоставляется на конкурсной основе</a:t>
            </a:r>
          </a:p>
        </p:txBody>
      </p:sp>
    </p:spTree>
    <p:extLst>
      <p:ext uri="{BB962C8B-B14F-4D97-AF65-F5344CB8AC3E}">
        <p14:creationId xmlns:p14="http://schemas.microsoft.com/office/powerpoint/2010/main" val="47475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344" y="5327091"/>
            <a:ext cx="4185397" cy="1325563"/>
          </a:xfrm>
        </p:spPr>
        <p:txBody>
          <a:bodyPr>
            <a:noAutofit/>
          </a:bodyPr>
          <a:lstStyle/>
          <a:p>
            <a:r>
              <a:rPr lang="ru-RU" sz="3600" dirty="0"/>
              <a:t>Заявка на соискание финансирования (заявка </a:t>
            </a:r>
            <a:r>
              <a:rPr lang="ru-RU" sz="3600" dirty="0" smtClean="0"/>
              <a:t>на грант</a:t>
            </a:r>
            <a:r>
              <a:rPr lang="ru-RU" sz="3600" dirty="0"/>
              <a:t>)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34042" y="2148354"/>
            <a:ext cx="5556997" cy="329612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это </a:t>
            </a:r>
            <a:r>
              <a:rPr lang="ru-RU" dirty="0"/>
              <a:t>документ, который описывает </a:t>
            </a:r>
            <a:r>
              <a:rPr lang="ru-RU" dirty="0" smtClean="0"/>
              <a:t>план для </a:t>
            </a:r>
            <a:r>
              <a:rPr lang="ru-RU" dirty="0"/>
              <a:t>достижения некоторого набора целей и задач </a:t>
            </a:r>
            <a:r>
              <a:rPr lang="ru-RU" dirty="0" smtClean="0"/>
              <a:t>в течение </a:t>
            </a:r>
            <a:r>
              <a:rPr lang="ru-RU" dirty="0"/>
              <a:t>определенного промежутка времени </a:t>
            </a:r>
            <a:r>
              <a:rPr lang="ru-RU" dirty="0" smtClean="0"/>
              <a:t>в соответствии </a:t>
            </a:r>
            <a:r>
              <a:rPr lang="ru-RU" dirty="0"/>
              <a:t>с требованиями </a:t>
            </a:r>
            <a:r>
              <a:rPr lang="ru-RU" dirty="0" err="1"/>
              <a:t>грантодателя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4980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344" y="5327091"/>
            <a:ext cx="4185397" cy="1325563"/>
          </a:xfrm>
        </p:spPr>
        <p:txBody>
          <a:bodyPr>
            <a:noAutofit/>
          </a:bodyPr>
          <a:lstStyle/>
          <a:p>
            <a:r>
              <a:rPr lang="ru-RU" sz="3600" dirty="0"/>
              <a:t>Заявка на соискание финансирования (заявка </a:t>
            </a:r>
            <a:r>
              <a:rPr lang="ru-RU" sz="3600" dirty="0" smtClean="0"/>
              <a:t>на грант</a:t>
            </a:r>
            <a:r>
              <a:rPr lang="ru-RU" sz="3600" dirty="0"/>
              <a:t>)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758329" y="1089212"/>
            <a:ext cx="6220945" cy="38442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500" dirty="0"/>
              <a:t>Заявка на грант - тщательно подготовленный </a:t>
            </a:r>
            <a:r>
              <a:rPr lang="ru-RU" sz="1500" dirty="0" smtClean="0"/>
              <a:t>документ</a:t>
            </a:r>
            <a:r>
              <a:rPr lang="ru-RU" sz="1500" dirty="0"/>
              <a:t>, в котором: </a:t>
            </a:r>
            <a:endParaRPr lang="ru-RU" sz="1500" dirty="0" smtClean="0"/>
          </a:p>
          <a:p>
            <a:pPr algn="just"/>
            <a:r>
              <a:rPr lang="ru-RU" sz="1500" dirty="0" smtClean="0"/>
              <a:t> </a:t>
            </a:r>
            <a:r>
              <a:rPr lang="ru-RU" sz="1500" dirty="0"/>
              <a:t>излагаются потребности людей, </a:t>
            </a:r>
            <a:r>
              <a:rPr lang="ru-RU" sz="1500" dirty="0" smtClean="0"/>
              <a:t>предлагаются </a:t>
            </a:r>
            <a:r>
              <a:rPr lang="ru-RU" sz="1500" dirty="0"/>
              <a:t>решения общественных </a:t>
            </a:r>
            <a:r>
              <a:rPr lang="ru-RU" sz="1500" dirty="0" smtClean="0"/>
              <a:t>проблем;</a:t>
            </a:r>
          </a:p>
          <a:p>
            <a:pPr algn="just"/>
            <a:r>
              <a:rPr lang="ru-RU" sz="1500" dirty="0" smtClean="0"/>
              <a:t>описана </a:t>
            </a:r>
            <a:r>
              <a:rPr lang="ru-RU" sz="1500" dirty="0"/>
              <a:t>проблема, определены причины этой проблемы, четко сформулирована цель проекта, уникальные методы, которыми организация стремится решить проблему лучше, чем кто-либо другой; </a:t>
            </a:r>
          </a:p>
          <a:p>
            <a:pPr algn="just"/>
            <a:r>
              <a:rPr lang="ru-RU" sz="1500" dirty="0" smtClean="0"/>
              <a:t>определена </a:t>
            </a:r>
            <a:r>
              <a:rPr lang="ru-RU" sz="1500" dirty="0"/>
              <a:t>целевая группа, для которой важна указанная проблема; </a:t>
            </a:r>
          </a:p>
          <a:p>
            <a:pPr algn="just"/>
            <a:r>
              <a:rPr lang="ru-RU" sz="1500" dirty="0" smtClean="0"/>
              <a:t>есть </a:t>
            </a:r>
            <a:r>
              <a:rPr lang="ru-RU" sz="1500" dirty="0"/>
              <a:t>детальный план реализации данной деятельности, планируемые результаты; </a:t>
            </a:r>
          </a:p>
          <a:p>
            <a:pPr algn="just"/>
            <a:r>
              <a:rPr lang="ru-RU" sz="1500" dirty="0" smtClean="0"/>
              <a:t>бюджет </a:t>
            </a:r>
            <a:r>
              <a:rPr lang="ru-RU" sz="1500" dirty="0"/>
              <a:t>представляет собой не просьбу организации о денежной поддержке, а подробное разъяснение расходов, необходимых организации для выполнения проекта; </a:t>
            </a:r>
          </a:p>
          <a:p>
            <a:pPr algn="just"/>
            <a:r>
              <a:rPr lang="ru-RU" sz="1500" dirty="0" smtClean="0"/>
              <a:t>документация</a:t>
            </a:r>
            <a:r>
              <a:rPr lang="ru-RU" sz="1500" dirty="0"/>
              <a:t>, письма поддержки и приложения подтверждают надежность вашей организации и заинтересованность </a:t>
            </a:r>
            <a:r>
              <a:rPr lang="ru-RU" sz="1500" dirty="0" err="1"/>
              <a:t>благополучателей</a:t>
            </a:r>
            <a:r>
              <a:rPr lang="ru-RU" sz="1500" dirty="0"/>
              <a:t> в результатах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642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91770" y="5331197"/>
            <a:ext cx="468630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 это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891119" y="2353236"/>
            <a:ext cx="6093197" cy="25145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Ограниченное </a:t>
            </a:r>
            <a:r>
              <a:rPr lang="ru-RU" dirty="0"/>
              <a:t>по времени специально организованное целенаправленное изменение отдельной системы в рамках запланированных ресурсов и установленных требований к качеству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203826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8226" y="995082"/>
            <a:ext cx="2827245" cy="27566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Из чего состоит заявка?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941" y="4049527"/>
            <a:ext cx="4721599" cy="280847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Титульный </a:t>
            </a:r>
            <a:r>
              <a:rPr lang="ru-RU" dirty="0"/>
              <a:t>лист </a:t>
            </a:r>
            <a:r>
              <a:rPr lang="ru-RU" b="1" dirty="0"/>
              <a:t>должен запоминаться. </a:t>
            </a:r>
          </a:p>
        </p:txBody>
      </p:sp>
    </p:spTree>
    <p:extLst>
      <p:ext uri="{BB962C8B-B14F-4D97-AF65-F5344CB8AC3E}">
        <p14:creationId xmlns:p14="http://schemas.microsoft.com/office/powerpoint/2010/main" val="422031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8226" y="995082"/>
            <a:ext cx="2827245" cy="27566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Из чего состоит заявка?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941" y="3751729"/>
            <a:ext cx="4721599" cy="31062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Краткая аннотация: </a:t>
            </a:r>
            <a:r>
              <a:rPr lang="ru-RU" b="1" dirty="0"/>
              <a:t>содержит ясное и краткое описание сути заявки.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Занимает полстраницы</a:t>
            </a:r>
            <a:r>
              <a:rPr lang="ru-RU" dirty="0"/>
              <a:t>, максимум - страницу. Включает по одному - два </a:t>
            </a:r>
            <a:r>
              <a:rPr lang="ru-RU" dirty="0" smtClean="0"/>
              <a:t>предложения, отвечающих </a:t>
            </a:r>
            <a:r>
              <a:rPr lang="ru-RU" dirty="0"/>
              <a:t>на вопросы: </a:t>
            </a:r>
            <a:endParaRPr lang="ru-RU" dirty="0" smtClean="0"/>
          </a:p>
          <a:p>
            <a:r>
              <a:rPr lang="ru-RU" dirty="0" smtClean="0"/>
              <a:t>кто </a:t>
            </a:r>
            <a:r>
              <a:rPr lang="ru-RU" dirty="0"/>
              <a:t>будет выполнять проект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почему </a:t>
            </a:r>
            <a:r>
              <a:rPr lang="ru-RU" dirty="0"/>
              <a:t>и кому нужен </a:t>
            </a:r>
            <a:r>
              <a:rPr lang="ru-RU" dirty="0" smtClean="0"/>
              <a:t>этот проект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/>
              <a:t>получится в результате; как проект будет выполняться; </a:t>
            </a:r>
            <a:endParaRPr lang="ru-RU" dirty="0" smtClean="0"/>
          </a:p>
          <a:p>
            <a:r>
              <a:rPr lang="ru-RU" dirty="0" smtClean="0"/>
              <a:t>сколько потребуется </a:t>
            </a:r>
            <a:r>
              <a:rPr lang="ru-RU" dirty="0"/>
              <a:t>денег.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504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8226" y="995082"/>
            <a:ext cx="2827245" cy="27566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Из чего состоит заявка?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0548" y="3751729"/>
            <a:ext cx="4440052" cy="353657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Проблема, на решение которой направлен проект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Этот </a:t>
            </a:r>
            <a:r>
              <a:rPr lang="ru-RU" dirty="0"/>
              <a:t>раздел заявки </a:t>
            </a:r>
            <a:r>
              <a:rPr lang="ru-RU" dirty="0" smtClean="0"/>
              <a:t>не должен </a:t>
            </a:r>
            <a:r>
              <a:rPr lang="ru-RU" dirty="0"/>
              <a:t>быть объемным: кратко охарактеризуйте существующую ситуацию, </a:t>
            </a:r>
            <a:r>
              <a:rPr lang="ru-RU" dirty="0" smtClean="0"/>
              <a:t>опишите проблему</a:t>
            </a:r>
            <a:r>
              <a:rPr lang="ru-RU" dirty="0"/>
              <a:t>, которую вы собираетесь решить, и что является причиной (</a:t>
            </a:r>
            <a:r>
              <a:rPr lang="ru-RU" dirty="0" err="1"/>
              <a:t>ами</a:t>
            </a:r>
            <a:r>
              <a:rPr lang="ru-RU" dirty="0"/>
              <a:t>) </a:t>
            </a:r>
            <a:r>
              <a:rPr lang="ru-RU" dirty="0" smtClean="0"/>
              <a:t>этой проблемы</a:t>
            </a:r>
            <a:r>
              <a:rPr lang="ru-RU" dirty="0"/>
              <a:t>. Необходимо привести доказательства (факты) о наличие данной проблемы </a:t>
            </a:r>
            <a:r>
              <a:rPr lang="ru-RU" dirty="0" smtClean="0"/>
              <a:t>и ее </a:t>
            </a:r>
            <a:r>
              <a:rPr lang="ru-RU" dirty="0"/>
              <a:t>важности и актуальности. </a:t>
            </a:r>
            <a:endParaRPr lang="ru-RU" dirty="0" smtClean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257800" y="3881438"/>
            <a:ext cx="3886200" cy="215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/>
              <a:t>в этом разделе вам необходимо описать, что именно побудило вас обратиться к написанию вашего проекта, почему этот проект необходим, какую проблему он будет решать.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5409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8226" y="995082"/>
            <a:ext cx="2827245" cy="27566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Из чего состоит заявка?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941" y="4049527"/>
            <a:ext cx="4721599" cy="280847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 smtClean="0"/>
              <a:t>Цели и задачи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98665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8226" y="995082"/>
            <a:ext cx="2827245" cy="27566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Из чего состоит заявка?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0548" y="3859306"/>
            <a:ext cx="4668652" cy="298524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Способы достижения цели и решения задач/методы: </a:t>
            </a:r>
            <a:endParaRPr lang="ru-RU" b="1" dirty="0" smtClean="0"/>
          </a:p>
          <a:p>
            <a:r>
              <a:rPr lang="ru-RU" dirty="0" smtClean="0"/>
              <a:t>указываются </a:t>
            </a:r>
            <a:r>
              <a:rPr lang="ru-RU" dirty="0"/>
              <a:t>действия </a:t>
            </a:r>
            <a:r>
              <a:rPr lang="ru-RU" dirty="0" smtClean="0"/>
              <a:t>и мероприятия</a:t>
            </a:r>
            <a:r>
              <a:rPr lang="ru-RU" dirty="0"/>
              <a:t>, которые необходимо провести для достижения намеченных результатов </a:t>
            </a:r>
            <a:r>
              <a:rPr lang="ru-RU" dirty="0" smtClean="0"/>
              <a:t>и для </a:t>
            </a:r>
            <a:r>
              <a:rPr lang="ru-RU" dirty="0"/>
              <a:t>решения поставленных задач. </a:t>
            </a:r>
            <a:endParaRPr lang="ru-RU" dirty="0" smtClean="0"/>
          </a:p>
          <a:p>
            <a:r>
              <a:rPr lang="ru-RU" dirty="0" smtClean="0"/>
              <a:t>Из </a:t>
            </a:r>
            <a:r>
              <a:rPr lang="ru-RU" dirty="0"/>
              <a:t>раздела должно быть ясно, что будет сделано, </a:t>
            </a:r>
            <a:r>
              <a:rPr lang="ru-RU" dirty="0" smtClean="0"/>
              <a:t>кто будет </a:t>
            </a:r>
            <a:r>
              <a:rPr lang="ru-RU" dirty="0"/>
              <a:t>осуществлять действия, как они будут осуществляться, когда и в </a:t>
            </a:r>
            <a:r>
              <a:rPr lang="ru-RU" dirty="0" smtClean="0"/>
              <a:t>какой последовательности</a:t>
            </a:r>
            <a:r>
              <a:rPr lang="ru-RU" dirty="0"/>
              <a:t>, какие ресурсы будут привлечены.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61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8226" y="995082"/>
            <a:ext cx="2827245" cy="27566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Из чего состоит заявка?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0548" y="3859306"/>
            <a:ext cx="4668652" cy="298524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Ожидаемые результаты проекта: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из </a:t>
            </a:r>
            <a:r>
              <a:rPr lang="ru-RU" dirty="0"/>
              <a:t>этого раздела должно быть ясно, как </a:t>
            </a:r>
            <a:r>
              <a:rPr lang="ru-RU" dirty="0" smtClean="0"/>
              <a:t>вы предполагаете </a:t>
            </a:r>
            <a:r>
              <a:rPr lang="ru-RU" dirty="0"/>
              <a:t>оценить в конце, достиг ли проект цели, и как вы будете контролировать процесс выполнения проекта.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Необходимо </a:t>
            </a:r>
            <a:r>
              <a:rPr lang="ru-RU" dirty="0"/>
              <a:t>подробно описать с </a:t>
            </a:r>
            <a:r>
              <a:rPr lang="ru-RU" dirty="0" smtClean="0"/>
              <a:t>указанием количественных </a:t>
            </a:r>
            <a:r>
              <a:rPr lang="ru-RU" dirty="0"/>
              <a:t>показателей, что будет получено в результате выполнения </a:t>
            </a:r>
            <a:r>
              <a:rPr lang="ru-RU" dirty="0" smtClean="0"/>
              <a:t>данного проекта</a:t>
            </a:r>
            <a:r>
              <a:rPr lang="ru-RU" dirty="0"/>
              <a:t>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0045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8226" y="995082"/>
            <a:ext cx="2827245" cy="27566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Из чего состоит заявка?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0548" y="3859306"/>
            <a:ext cx="4668652" cy="2985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Распространение информации о проекте: </a:t>
            </a:r>
            <a:r>
              <a:rPr lang="ru-RU" dirty="0"/>
              <a:t>описание, каким образом, через </a:t>
            </a:r>
            <a:r>
              <a:rPr lang="ru-RU" dirty="0" smtClean="0"/>
              <a:t>какие каналы </a:t>
            </a:r>
            <a:r>
              <a:rPr lang="ru-RU" dirty="0"/>
              <a:t>и для кого будет распространяться информация о деятельности по проекту и </a:t>
            </a:r>
            <a:r>
              <a:rPr lang="ru-RU" dirty="0" smtClean="0"/>
              <a:t>его результатах</a:t>
            </a:r>
            <a:r>
              <a:rPr lang="ru-RU" dirty="0"/>
              <a:t>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0923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8226" y="995082"/>
            <a:ext cx="2827245" cy="27566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Из чего состоит заявка?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0548" y="3859306"/>
            <a:ext cx="4668652" cy="29852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Дальнейшее развитие проекта/устойчивость проекта: </a:t>
            </a:r>
            <a:r>
              <a:rPr lang="ru-RU" dirty="0"/>
              <a:t>описание вашего </a:t>
            </a:r>
            <a:r>
              <a:rPr lang="ru-RU" dirty="0" smtClean="0"/>
              <a:t>видения развития </a:t>
            </a:r>
            <a:r>
              <a:rPr lang="ru-RU" dirty="0"/>
              <a:t>проекта после завершения финансирования, как вы в </a:t>
            </a:r>
            <a:r>
              <a:rPr lang="ru-RU" dirty="0" smtClean="0"/>
              <a:t>дальнейшем предполагаете </a:t>
            </a:r>
            <a:r>
              <a:rPr lang="ru-RU" dirty="0"/>
              <a:t>поддерживать или развивать результаты, каким образом, за счет </a:t>
            </a:r>
            <a:r>
              <a:rPr lang="ru-RU" dirty="0" smtClean="0"/>
              <a:t>каких ресурсов </a:t>
            </a:r>
            <a:r>
              <a:rPr lang="ru-RU" dirty="0"/>
              <a:t>надеетесь сохранить и расширить достижения данного проекта.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6494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8226" y="995082"/>
            <a:ext cx="2827245" cy="27566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Из чего состоит заявка?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0548" y="3859306"/>
            <a:ext cx="4668652" cy="2985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Календарный план проекта: </a:t>
            </a:r>
            <a:r>
              <a:rPr lang="ru-RU" dirty="0"/>
              <a:t>информация о всех запланированных мероприятиях </a:t>
            </a:r>
            <a:r>
              <a:rPr lang="ru-RU" dirty="0" smtClean="0"/>
              <a:t>по проекту </a:t>
            </a:r>
            <a:r>
              <a:rPr lang="ru-RU" dirty="0"/>
              <a:t>с конкретными сроками, ответственными лицами и ожидаемыми результатами.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9512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8226" y="995082"/>
            <a:ext cx="2827245" cy="27566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Из чего состоит заявка?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0548" y="3859306"/>
            <a:ext cx="4668652" cy="298524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Смета проекта: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список </a:t>
            </a:r>
            <a:r>
              <a:rPr lang="ru-RU" dirty="0"/>
              <a:t>всех ресурсов, необходимых для проведения </a:t>
            </a:r>
            <a:r>
              <a:rPr lang="ru-RU" dirty="0" smtClean="0"/>
              <a:t>планируемых мероприятий</a:t>
            </a:r>
            <a:r>
              <a:rPr lang="ru-RU" dirty="0"/>
              <a:t>; отвечает на вопросы: сколько денег требуется от </a:t>
            </a:r>
            <a:r>
              <a:rPr lang="ru-RU" dirty="0" err="1"/>
              <a:t>грантодателя</a:t>
            </a:r>
            <a:r>
              <a:rPr lang="ru-RU" dirty="0"/>
              <a:t>, из </a:t>
            </a:r>
            <a:r>
              <a:rPr lang="ru-RU" dirty="0" smtClean="0"/>
              <a:t>каких источников </a:t>
            </a:r>
            <a:r>
              <a:rPr lang="ru-RU" dirty="0"/>
              <a:t>будут получены все остальные требующиеся для выполнения </a:t>
            </a:r>
            <a:r>
              <a:rPr lang="ru-RU" dirty="0" smtClean="0"/>
              <a:t>проекта ресурсы</a:t>
            </a:r>
            <a:r>
              <a:rPr lang="ru-RU" dirty="0"/>
              <a:t>, и на что они будут потрачены.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4073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6391" y="4997267"/>
            <a:ext cx="5355291" cy="1325563"/>
          </a:xfrm>
        </p:spPr>
        <p:txBody>
          <a:bodyPr>
            <a:normAutofit/>
          </a:bodyPr>
          <a:lstStyle/>
          <a:p>
            <a:r>
              <a:rPr lang="ru-RU" dirty="0"/>
              <a:t>Что отличает ПРОЕКТ от НЕ ПРОЕКТА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284" y="336175"/>
            <a:ext cx="4185397" cy="3872753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EE0153"/>
                </a:solidFill>
              </a:rPr>
              <a:t>Наличие </a:t>
            </a:r>
            <a:r>
              <a:rPr lang="ru-RU" b="1" dirty="0">
                <a:solidFill>
                  <a:srgbClr val="EE0153"/>
                </a:solidFill>
              </a:rPr>
              <a:t>конкретной цели</a:t>
            </a:r>
          </a:p>
          <a:p>
            <a:r>
              <a:rPr lang="ru-RU" dirty="0" smtClean="0"/>
              <a:t>Обоснованность</a:t>
            </a:r>
            <a:endParaRPr lang="ru-RU" dirty="0"/>
          </a:p>
          <a:p>
            <a:r>
              <a:rPr lang="ru-RU" dirty="0" smtClean="0"/>
              <a:t>Ограниченность </a:t>
            </a:r>
            <a:r>
              <a:rPr lang="ru-RU" dirty="0"/>
              <a:t>по времени</a:t>
            </a:r>
          </a:p>
          <a:p>
            <a:r>
              <a:rPr lang="ru-RU" dirty="0" smtClean="0"/>
              <a:t>Ограниченность </a:t>
            </a:r>
            <a:r>
              <a:rPr lang="ru-RU" dirty="0"/>
              <a:t>ресурсов</a:t>
            </a:r>
          </a:p>
          <a:p>
            <a:r>
              <a:rPr lang="ru-RU" dirty="0" smtClean="0"/>
              <a:t>Комплексность</a:t>
            </a:r>
            <a:endParaRPr lang="ru-RU" dirty="0"/>
          </a:p>
          <a:p>
            <a:r>
              <a:rPr lang="ru-RU" dirty="0" smtClean="0"/>
              <a:t>Уникальность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73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8226" y="995082"/>
            <a:ext cx="2827245" cy="27566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Из чего состоит заявка?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0548" y="3859306"/>
            <a:ext cx="4668652" cy="298524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Приложения: </a:t>
            </a:r>
            <a:r>
              <a:rPr lang="ru-RU" dirty="0" smtClean="0"/>
              <a:t>дополнительные </a:t>
            </a:r>
            <a:r>
              <a:rPr lang="ru-RU" dirty="0"/>
              <a:t>материалы, поясняющие содержание </a:t>
            </a:r>
            <a:r>
              <a:rPr lang="ru-RU" dirty="0" smtClean="0"/>
              <a:t>заявки. </a:t>
            </a:r>
          </a:p>
          <a:p>
            <a:pPr marL="0" indent="0">
              <a:buNone/>
            </a:pPr>
            <a:r>
              <a:rPr lang="ru-RU" dirty="0" smtClean="0"/>
              <a:t>Приложений </a:t>
            </a:r>
            <a:r>
              <a:rPr lang="ru-RU" dirty="0"/>
              <a:t>не обязательно должно быть много, важно чтобы они подтверждали то, </a:t>
            </a:r>
            <a:r>
              <a:rPr lang="ru-RU" dirty="0" smtClean="0"/>
              <a:t>о чем </a:t>
            </a:r>
            <a:r>
              <a:rPr lang="ru-RU" dirty="0"/>
              <a:t>Вы пишете в заявке: актуальность проблемы, серьезность и известность </a:t>
            </a:r>
            <a:r>
              <a:rPr lang="ru-RU" dirty="0" smtClean="0"/>
              <a:t>Вашей организации</a:t>
            </a:r>
            <a:r>
              <a:rPr lang="ru-RU" dirty="0"/>
              <a:t>, экономическую эффективность проекта, вовлеченность партнеров и т.д.</a:t>
            </a:r>
          </a:p>
        </p:txBody>
      </p:sp>
    </p:spTree>
    <p:extLst>
      <p:ext uri="{BB962C8B-B14F-4D97-AF65-F5344CB8AC3E}">
        <p14:creationId xmlns:p14="http://schemas.microsoft.com/office/powerpoint/2010/main" val="9485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8708" y="376519"/>
            <a:ext cx="4387104" cy="216180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Титульный лист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служит </a:t>
            </a:r>
            <a:r>
              <a:rPr lang="ru-RU" sz="2000" dirty="0"/>
              <a:t>визитной карточкой вашего проекта. Он должен на одной</a:t>
            </a:r>
            <a:br>
              <a:rPr lang="ru-RU" sz="2000" dirty="0"/>
            </a:br>
            <a:r>
              <a:rPr lang="ru-RU" sz="2000" dirty="0"/>
              <a:t>странице содержать всю необходимую для </a:t>
            </a:r>
            <a:r>
              <a:rPr lang="ru-RU" sz="2000" dirty="0" err="1"/>
              <a:t>грантодателя</a:t>
            </a:r>
            <a:r>
              <a:rPr lang="ru-RU" sz="2000" dirty="0"/>
              <a:t> информацию.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5409" y="3179646"/>
            <a:ext cx="4622426" cy="389212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Название проекта </a:t>
            </a:r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b="1" dirty="0" smtClean="0"/>
              <a:t>должно </a:t>
            </a:r>
            <a:r>
              <a:rPr lang="ru-RU" b="1" dirty="0"/>
              <a:t>быть броским и кратким. </a:t>
            </a:r>
          </a:p>
        </p:txBody>
      </p:sp>
    </p:spTree>
    <p:extLst>
      <p:ext uri="{BB962C8B-B14F-4D97-AF65-F5344CB8AC3E}">
        <p14:creationId xmlns:p14="http://schemas.microsoft.com/office/powerpoint/2010/main" val="429360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8708" y="376519"/>
            <a:ext cx="4387104" cy="2161802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Титульный лист 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5409" y="3179646"/>
            <a:ext cx="4622426" cy="389212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Срок выполнения проекта – указывается начало и окончание проекта, общая</a:t>
            </a:r>
          </a:p>
          <a:p>
            <a:pPr marL="0" indent="0" algn="ctr">
              <a:buNone/>
            </a:pPr>
            <a:r>
              <a:rPr lang="ru-RU" dirty="0"/>
              <a:t>продолжительность (исчисляется в месяцах). </a:t>
            </a:r>
          </a:p>
        </p:txBody>
      </p:sp>
    </p:spTree>
    <p:extLst>
      <p:ext uri="{BB962C8B-B14F-4D97-AF65-F5344CB8AC3E}">
        <p14:creationId xmlns:p14="http://schemas.microsoft.com/office/powerpoint/2010/main" val="244552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8708" y="376519"/>
            <a:ext cx="4387104" cy="2161802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Титульный лист 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8515" y="2752096"/>
            <a:ext cx="4622426" cy="389212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Стоимость </a:t>
            </a:r>
            <a:r>
              <a:rPr lang="ru-RU" dirty="0" smtClean="0"/>
              <a:t>проекта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- здесь указывается требуемый объем финансирования.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Кроме того</a:t>
            </a:r>
            <a:r>
              <a:rPr lang="ru-RU" dirty="0"/>
              <a:t>, нужно указать полную стоимость проекта, включая ваш собственный вклад </a:t>
            </a:r>
            <a:r>
              <a:rPr lang="ru-RU" dirty="0" smtClean="0"/>
              <a:t>и средства</a:t>
            </a:r>
            <a:r>
              <a:rPr lang="ru-RU" dirty="0"/>
              <a:t>, полученные из других источников.</a:t>
            </a:r>
          </a:p>
        </p:txBody>
      </p:sp>
    </p:spTree>
    <p:extLst>
      <p:ext uri="{BB962C8B-B14F-4D97-AF65-F5344CB8AC3E}">
        <p14:creationId xmlns:p14="http://schemas.microsoft.com/office/powerpoint/2010/main" val="238523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8708" y="376519"/>
            <a:ext cx="4387104" cy="2161802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Титульный лист 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8515" y="2965871"/>
            <a:ext cx="4622426" cy="389212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Организация-исполнитель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- название </a:t>
            </a:r>
            <a:r>
              <a:rPr lang="ru-RU" dirty="0"/>
              <a:t>организации, выполняющей проект, </a:t>
            </a:r>
            <a:r>
              <a:rPr lang="ru-RU" dirty="0" smtClean="0"/>
              <a:t>ее почтовый </a:t>
            </a:r>
            <a:r>
              <a:rPr lang="ru-RU" dirty="0"/>
              <a:t>адрес, телефон, факс, электронную почту и банковские реквизита (</a:t>
            </a:r>
            <a:r>
              <a:rPr lang="ru-RU" dirty="0" smtClean="0"/>
              <a:t>номер расчетного </a:t>
            </a:r>
            <a:r>
              <a:rPr lang="ru-RU" dirty="0"/>
              <a:t>счета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453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8708" y="376519"/>
            <a:ext cx="4387104" cy="2161802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Титульный лист 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8515" y="2965871"/>
            <a:ext cx="4622426" cy="389212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/>
              <a:t>Руководитель (координатор) проекта </a:t>
            </a:r>
            <a:endParaRPr lang="ru-RU" dirty="0" smtClean="0"/>
          </a:p>
          <a:p>
            <a:pPr algn="ctr">
              <a:buFontTx/>
              <a:buChar char="-"/>
            </a:pPr>
            <a:r>
              <a:rPr lang="ru-RU" dirty="0" smtClean="0"/>
              <a:t>указывается </a:t>
            </a:r>
            <a:r>
              <a:rPr lang="ru-RU" dirty="0"/>
              <a:t>Ф.И.О., должность, </a:t>
            </a:r>
            <a:r>
              <a:rPr lang="ru-RU" dirty="0" smtClean="0"/>
              <a:t>адрес, телефоны</a:t>
            </a:r>
            <a:r>
              <a:rPr lang="ru-RU" dirty="0"/>
              <a:t>, адрес электронной почты (E-</a:t>
            </a:r>
            <a:r>
              <a:rPr lang="ru-RU" dirty="0" err="1"/>
              <a:t>mail</a:t>
            </a:r>
            <a:r>
              <a:rPr lang="ru-RU" dirty="0"/>
              <a:t>) и т.д.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Именно </a:t>
            </a:r>
            <a:r>
              <a:rPr lang="ru-RU" dirty="0"/>
              <a:t>с этим человеком </a:t>
            </a:r>
            <a:r>
              <a:rPr lang="ru-RU" dirty="0" smtClean="0"/>
              <a:t>буду связываться</a:t>
            </a:r>
            <a:r>
              <a:rPr lang="ru-RU" dirty="0"/>
              <a:t>, если потребуется дополнительная информация. </a:t>
            </a:r>
          </a:p>
        </p:txBody>
      </p:sp>
    </p:spTree>
    <p:extLst>
      <p:ext uri="{BB962C8B-B14F-4D97-AF65-F5344CB8AC3E}">
        <p14:creationId xmlns:p14="http://schemas.microsoft.com/office/powerpoint/2010/main" val="341671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8708" y="376519"/>
            <a:ext cx="4387104" cy="2161802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Титульный лист 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8515" y="2965871"/>
            <a:ext cx="4622426" cy="389212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Партнеры проекта: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Список </a:t>
            </a:r>
            <a:r>
              <a:rPr lang="ru-RU" dirty="0"/>
              <a:t>организации и групп, которые выступают партнерами </a:t>
            </a:r>
            <a:r>
              <a:rPr lang="ru-RU" dirty="0" smtClean="0"/>
              <a:t>в реализации </a:t>
            </a:r>
            <a:r>
              <a:rPr lang="ru-RU" dirty="0"/>
              <a:t>вашего проекта.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Кроме </a:t>
            </a:r>
            <a:r>
              <a:rPr lang="ru-RU" dirty="0"/>
              <a:t>перечисления их названий укажите роли и </a:t>
            </a:r>
            <a:r>
              <a:rPr lang="ru-RU" dirty="0" smtClean="0"/>
              <a:t>функции, которые </a:t>
            </a:r>
            <a:r>
              <a:rPr lang="ru-RU" dirty="0"/>
              <a:t>каждый партнер будет нести в рамках проекта. </a:t>
            </a:r>
          </a:p>
        </p:txBody>
      </p:sp>
    </p:spTree>
    <p:extLst>
      <p:ext uri="{BB962C8B-B14F-4D97-AF65-F5344CB8AC3E}">
        <p14:creationId xmlns:p14="http://schemas.microsoft.com/office/powerpoint/2010/main" val="20980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3570" y="914400"/>
            <a:ext cx="4417359" cy="2272553"/>
          </a:xfrm>
        </p:spPr>
        <p:txBody>
          <a:bodyPr>
            <a:normAutofit/>
          </a:bodyPr>
          <a:lstStyle/>
          <a:p>
            <a:r>
              <a:rPr lang="ru-RU" dirty="0"/>
              <a:t>Краткая аннотация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143001"/>
            <a:ext cx="3926538" cy="4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1277471"/>
            <a:ext cx="3926539" cy="484094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/>
              <a:t>Аннотация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этот раздел </a:t>
            </a:r>
            <a:r>
              <a:rPr lang="ru-RU" dirty="0" smtClean="0"/>
              <a:t>презентация вашего проекта. Его часто </a:t>
            </a:r>
            <a:r>
              <a:rPr lang="ru-RU" dirty="0"/>
              <a:t>называют кратким содержанием или резюме, т. е. </a:t>
            </a:r>
            <a:r>
              <a:rPr lang="ru-RU" dirty="0" smtClean="0"/>
              <a:t>это краткое </a:t>
            </a:r>
            <a:r>
              <a:rPr lang="ru-RU" dirty="0"/>
              <a:t>изложение всех важных положений вашей заявки.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Резюме </a:t>
            </a:r>
            <a:r>
              <a:rPr lang="ru-RU" dirty="0"/>
              <a:t>повторяет все </a:t>
            </a:r>
            <a:r>
              <a:rPr lang="ru-RU" dirty="0" smtClean="0"/>
              <a:t>части полной </a:t>
            </a:r>
            <a:r>
              <a:rPr lang="ru-RU" dirty="0"/>
              <a:t>заявки, но не более двух предложений по каждой части, которые в </a:t>
            </a:r>
            <a:r>
              <a:rPr lang="ru-RU" dirty="0" smtClean="0"/>
              <a:t>дальнейшем представлены </a:t>
            </a:r>
            <a:r>
              <a:rPr lang="ru-RU" dirty="0"/>
              <a:t>более подробно.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988080"/>
              </p:ext>
            </p:extLst>
          </p:nvPr>
        </p:nvGraphicFramePr>
        <p:xfrm>
          <a:off x="0" y="1396999"/>
          <a:ext cx="9143999" cy="461383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9143999"/>
              </a:tblGrid>
              <a:tr h="4613836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Ваша задача в тексте объемом 0,5 – 1 стр. дать ответы на следующие вопросы.</a:t>
                      </a:r>
                    </a:p>
                    <a:p>
                      <a:pPr algn="ctr"/>
                      <a:endParaRPr lang="ru-RU" b="0" dirty="0" smtClean="0"/>
                    </a:p>
                    <a:p>
                      <a:pPr algn="ctr"/>
                      <a:endParaRPr lang="ru-RU" b="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="0" dirty="0" smtClean="0"/>
                        <a:t>Какой творческой задачей или какой проблемой вы предполагаете заняться?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="0" dirty="0" smtClean="0"/>
                        <a:t>Какое решение проблемы предлагает ваш проект, почему нужен проект?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="0" dirty="0" smtClean="0"/>
                        <a:t>Какие действия для этого потребуются, сколько человек получит выгоду от</a:t>
                      </a:r>
                      <a:r>
                        <a:rPr lang="ru-RU" b="0" baseline="0" dirty="0" smtClean="0"/>
                        <a:t> </a:t>
                      </a:r>
                      <a:r>
                        <a:rPr lang="ru-RU" b="0" dirty="0" smtClean="0"/>
                        <a:t>этого проекта, в чем будет выражаться их выгода? Сколько времени</a:t>
                      </a:r>
                      <a:r>
                        <a:rPr lang="ru-RU" b="0" baseline="0" dirty="0" smtClean="0"/>
                        <a:t> </a:t>
                      </a:r>
                      <a:r>
                        <a:rPr lang="ru-RU" b="0" dirty="0" smtClean="0"/>
                        <a:t>продлится проект, кто будет его исполнителями?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="0" dirty="0" smtClean="0"/>
                        <a:t>Чем занимается ваша организация? Что дает основания утверждать, что она</a:t>
                      </a:r>
                      <a:r>
                        <a:rPr lang="ru-RU" b="0" baseline="0" dirty="0" smtClean="0"/>
                        <a:t> </a:t>
                      </a:r>
                      <a:r>
                        <a:rPr lang="ru-RU" b="0" dirty="0" smtClean="0"/>
                        <a:t>достаточно компетентна для решения обозначенной вами проблемы?</a:t>
                      </a:r>
                      <a:r>
                        <a:rPr lang="ru-RU" b="0" baseline="0" dirty="0" smtClean="0"/>
                        <a:t> </a:t>
                      </a:r>
                      <a:r>
                        <a:rPr lang="ru-RU" b="0" dirty="0" smtClean="0"/>
                        <a:t>Почему именно вы?.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="0" dirty="0" smtClean="0"/>
                        <a:t>Сколько все это будет стоить? На какой период времени рассчитаны эти</a:t>
                      </a:r>
                      <a:r>
                        <a:rPr lang="ru-RU" b="0" baseline="0" dirty="0" smtClean="0"/>
                        <a:t> </a:t>
                      </a:r>
                      <a:r>
                        <a:rPr lang="ru-RU" b="0" dirty="0" smtClean="0"/>
                        <a:t>затраты? Будет ли проблема решена к окончанию периода действия гранта,</a:t>
                      </a:r>
                      <a:r>
                        <a:rPr lang="ru-RU" b="0" baseline="0" dirty="0" smtClean="0"/>
                        <a:t> </a:t>
                      </a:r>
                      <a:r>
                        <a:rPr lang="ru-RU" b="0" dirty="0" smtClean="0"/>
                        <a:t>или проект будет продолжаться и после окончания этого периода, а если так</a:t>
                      </a:r>
                      <a:r>
                        <a:rPr lang="ru-RU" b="0" baseline="0" dirty="0" smtClean="0"/>
                        <a:t> </a:t>
                      </a:r>
                      <a:r>
                        <a:rPr lang="ru-RU" b="0" dirty="0" smtClean="0"/>
                        <a:t>– то за счет каких ресурсов?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Аннотация должна быть предельно ясной, сжатой, конкретной и выразительной.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67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2567" y="1453870"/>
            <a:ext cx="5933514" cy="1975130"/>
          </a:xfrm>
        </p:spPr>
        <p:txBody>
          <a:bodyPr>
            <a:normAutofit fontScale="90000"/>
          </a:bodyPr>
          <a:lstStyle/>
          <a:p>
            <a:r>
              <a:rPr lang="ru-RU" dirty="0"/>
              <a:t>Смета проекта</a:t>
            </a:r>
            <a:br>
              <a:rPr lang="ru-RU" dirty="0"/>
            </a:br>
            <a:r>
              <a:rPr lang="ru-RU" sz="2000" dirty="0" smtClean="0"/>
              <a:t>- является </a:t>
            </a:r>
            <a:r>
              <a:rPr lang="ru-RU" sz="2000" dirty="0"/>
              <a:t>одним из главных разделов заявки. Не всегда</a:t>
            </a:r>
            <a:br>
              <a:rPr lang="ru-RU" sz="2000" dirty="0"/>
            </a:br>
            <a:r>
              <a:rPr lang="ru-RU" sz="2000" dirty="0"/>
              <a:t>требуется подробно описывать существующую проблему, не все </a:t>
            </a:r>
            <a:r>
              <a:rPr lang="ru-RU" sz="2000" dirty="0" err="1"/>
              <a:t>грантодатели</a:t>
            </a:r>
            <a:r>
              <a:rPr lang="ru-RU" sz="2000" dirty="0"/>
              <a:t> </a:t>
            </a:r>
            <a:r>
              <a:rPr lang="ru-RU" sz="2000" dirty="0" smtClean="0"/>
              <a:t>дотошно интересуются </a:t>
            </a:r>
            <a:r>
              <a:rPr lang="ru-RU" sz="2000" dirty="0"/>
              <a:t>применяемыми вами методами, </a:t>
            </a:r>
            <a:r>
              <a:rPr lang="ru-RU" sz="2000" b="1" dirty="0" smtClean="0"/>
              <a:t>однако </a:t>
            </a:r>
            <a:r>
              <a:rPr lang="ru-RU" sz="2000" b="1" dirty="0"/>
              <a:t>раздел со сметой </a:t>
            </a:r>
            <a:r>
              <a:rPr lang="ru-RU" sz="2000" b="1" dirty="0" smtClean="0"/>
              <a:t>проекта просматривают </a:t>
            </a:r>
            <a:r>
              <a:rPr lang="ru-RU" sz="2000" b="1" dirty="0"/>
              <a:t>все.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6737" y="3960532"/>
            <a:ext cx="8199344" cy="4351338"/>
          </a:xfrm>
        </p:spPr>
        <p:txBody>
          <a:bodyPr>
            <a:normAutofit/>
          </a:bodyPr>
          <a:lstStyle/>
          <a:p>
            <a:r>
              <a:rPr lang="ru-RU" sz="2000" dirty="0"/>
              <a:t>Смета представляет собой реалистичную оценку всех затрат проекта. </a:t>
            </a:r>
            <a:endParaRPr lang="ru-RU" sz="2000" dirty="0" smtClean="0"/>
          </a:p>
          <a:p>
            <a:r>
              <a:rPr lang="ru-RU" sz="2000" dirty="0" smtClean="0"/>
              <a:t>Затраты </a:t>
            </a:r>
            <a:r>
              <a:rPr lang="ru-RU" sz="2000" dirty="0" err="1" smtClean="0"/>
              <a:t>должныбыть</a:t>
            </a:r>
            <a:r>
              <a:rPr lang="ru-RU" sz="2000" dirty="0" smtClean="0"/>
              <a:t> </a:t>
            </a:r>
            <a:r>
              <a:rPr lang="ru-RU" sz="2000" dirty="0"/>
              <a:t>разбиты на логические категории, т.е. статьи: оборудование, </a:t>
            </a:r>
            <a:r>
              <a:rPr lang="ru-RU" sz="2000" dirty="0" smtClean="0"/>
              <a:t>расходные материалы</a:t>
            </a:r>
            <a:r>
              <a:rPr lang="ru-RU" sz="2000" dirty="0"/>
              <a:t>, транспортные, командировки, призовой фонд и пр.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54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38" y="0"/>
            <a:ext cx="9254938" cy="69412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06605"/>
            <a:ext cx="4175312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критерии хорошей сметы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796988" y="1825625"/>
            <a:ext cx="5718362" cy="3122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О</a:t>
            </a:r>
            <a:r>
              <a:rPr lang="ru-RU" b="1" dirty="0" smtClean="0"/>
              <a:t>боснованность</a:t>
            </a:r>
            <a:r>
              <a:rPr lang="ru-RU" b="1" dirty="0"/>
              <a:t>, </a:t>
            </a:r>
            <a:r>
              <a:rPr lang="ru-RU" dirty="0"/>
              <a:t>то есть реальность указанных цен и планируемых расходов: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EE0153"/>
                </a:solidFill>
              </a:rPr>
              <a:t>NB</a:t>
            </a:r>
            <a:r>
              <a:rPr lang="ru-RU" dirty="0" smtClean="0">
                <a:solidFill>
                  <a:srgbClr val="EE0153"/>
                </a:solidFill>
              </a:rPr>
              <a:t>!</a:t>
            </a:r>
            <a:r>
              <a:rPr lang="ru-RU" dirty="0" smtClean="0"/>
              <a:t> Не стоит </a:t>
            </a:r>
            <a:r>
              <a:rPr lang="ru-RU" dirty="0"/>
              <a:t>запрашивать большую сумму на приобретение техники или </a:t>
            </a:r>
            <a:r>
              <a:rPr lang="ru-RU" dirty="0" smtClean="0"/>
              <a:t>оборудования, которое </a:t>
            </a:r>
            <a:r>
              <a:rPr lang="ru-RU" dirty="0"/>
              <a:t>в реальности стоит дешевле;</a:t>
            </a:r>
          </a:p>
        </p:txBody>
      </p:sp>
    </p:spTree>
    <p:extLst>
      <p:ext uri="{BB962C8B-B14F-4D97-AF65-F5344CB8AC3E}">
        <p14:creationId xmlns:p14="http://schemas.microsoft.com/office/powerpoint/2010/main" val="15512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7144" y="876114"/>
            <a:ext cx="40005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EE0153"/>
                </a:solidFill>
              </a:rPr>
              <a:t>Классификация проектов</a:t>
            </a:r>
            <a:endParaRPr lang="ru-RU" b="1" dirty="0">
              <a:solidFill>
                <a:srgbClr val="EE0153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7882" y="3429000"/>
            <a:ext cx="5651127" cy="3321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Тип проекта (</a:t>
            </a:r>
            <a:r>
              <a:rPr lang="ru-RU" dirty="0" smtClean="0"/>
              <a:t>сфера деятельности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/>
              <a:t>• технические</a:t>
            </a:r>
          </a:p>
          <a:p>
            <a:pPr marL="0" indent="0">
              <a:buNone/>
            </a:pPr>
            <a:r>
              <a:rPr lang="ru-RU" dirty="0"/>
              <a:t>• организационные</a:t>
            </a:r>
          </a:p>
          <a:p>
            <a:pPr marL="0" indent="0">
              <a:buNone/>
            </a:pPr>
            <a:r>
              <a:rPr lang="ru-RU" dirty="0"/>
              <a:t>• экономические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smtClean="0"/>
              <a:t>социальные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37882" y="3550022"/>
            <a:ext cx="5351930" cy="2649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Вид проекта (предметная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область)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• инвестиционные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• инновационные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• научно-исследовательские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• учебно-образовательные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• смешанные</a:t>
            </a:r>
          </a:p>
          <a:p>
            <a:endParaRPr lang="ru-RU" dirty="0"/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537882" y="3550022"/>
            <a:ext cx="3886200" cy="2855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mtClean="0"/>
              <a:t>Масштаб проекта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mtClean="0"/>
              <a:t>• мелкие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mtClean="0"/>
              <a:t>• средние крупные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mtClean="0"/>
              <a:t>Длительность проекта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mtClean="0"/>
              <a:t>• краткосрочные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mtClean="0"/>
              <a:t>• среднесрочные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mtClean="0"/>
              <a:t>• долгосрочные</a:t>
            </a:r>
          </a:p>
          <a:p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37882" y="3455008"/>
            <a:ext cx="3886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Сложность проекта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• простые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• сложные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• очень сложные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76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38" y="0"/>
            <a:ext cx="9254938" cy="69412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06605"/>
            <a:ext cx="4175312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критерии хорошей сметы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10434" y="1909155"/>
            <a:ext cx="6024283" cy="312289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Логичность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взаимоувязанность</a:t>
            </a:r>
            <a:r>
              <a:rPr lang="ru-RU" dirty="0"/>
              <a:t> с </a:t>
            </a:r>
            <a:r>
              <a:rPr lang="ru-RU" dirty="0" smtClean="0"/>
              <a:t>запланированными мероприятиями </a:t>
            </a:r>
            <a:r>
              <a:rPr lang="ru-RU" dirty="0"/>
              <a:t>и </a:t>
            </a:r>
            <a:r>
              <a:rPr lang="ru-RU" dirty="0" smtClean="0"/>
              <a:t>иными действиями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Каждая </a:t>
            </a:r>
            <a:r>
              <a:rPr lang="ru-RU" dirty="0"/>
              <a:t>статья должна быть четко и подробно обоснована и </a:t>
            </a:r>
            <a:r>
              <a:rPr lang="ru-RU" dirty="0" smtClean="0"/>
              <a:t>должна соотноситься </a:t>
            </a:r>
            <a:r>
              <a:rPr lang="ru-RU" dirty="0"/>
              <a:t>с календарным планом, тесно переплетаться с ним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Запрашиваемые </a:t>
            </a:r>
            <a:r>
              <a:rPr lang="ru-RU" dirty="0"/>
              <a:t>статьи: например, оборудование, </a:t>
            </a:r>
            <a:r>
              <a:rPr lang="ru-RU" dirty="0" smtClean="0"/>
              <a:t>строительные материалы</a:t>
            </a:r>
            <a:r>
              <a:rPr lang="ru-RU" dirty="0"/>
              <a:t>, печатная продукция должны быть отражены в календарном плане, </a:t>
            </a:r>
            <a:r>
              <a:rPr lang="ru-RU" dirty="0" smtClean="0"/>
              <a:t>в мероприятиях</a:t>
            </a:r>
            <a:r>
              <a:rPr lang="ru-RU" dirty="0"/>
              <a:t>, т.е. то, что предполагается закупаться в рамках проекта </a:t>
            </a:r>
            <a:r>
              <a:rPr lang="ru-RU" dirty="0" smtClean="0"/>
              <a:t>должно быть </a:t>
            </a:r>
            <a:r>
              <a:rPr lang="ru-RU" dirty="0"/>
              <a:t>крайне необходимо для проведения запланированных мероприятий </a:t>
            </a:r>
            <a:r>
              <a:rPr lang="ru-RU" dirty="0" smtClean="0"/>
              <a:t>и действий</a:t>
            </a:r>
            <a:r>
              <a:rPr lang="ru-RU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53250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38" y="0"/>
            <a:ext cx="9254938" cy="69412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06605"/>
            <a:ext cx="4175312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критерии хорошей сметы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19717" y="2946493"/>
            <a:ext cx="6024283" cy="3122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Соразмерность </a:t>
            </a:r>
            <a:r>
              <a:rPr lang="ru-RU" dirty="0"/>
              <a:t>масштабу проекта;</a:t>
            </a:r>
          </a:p>
        </p:txBody>
      </p:sp>
    </p:spTree>
    <p:extLst>
      <p:ext uri="{BB962C8B-B14F-4D97-AF65-F5344CB8AC3E}">
        <p14:creationId xmlns:p14="http://schemas.microsoft.com/office/powerpoint/2010/main" val="387491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204"/>
            <a:ext cx="9254938" cy="69412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06605"/>
            <a:ext cx="4175312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критерии хорошей сметы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19717" y="2444516"/>
            <a:ext cx="6024283" cy="3122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Соразмерность </a:t>
            </a:r>
            <a:r>
              <a:rPr lang="ru-RU" dirty="0"/>
              <a:t>опыту исполнителя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организации </a:t>
            </a:r>
            <a:r>
              <a:rPr lang="ru-RU" dirty="0"/>
              <a:t>желательно браться </a:t>
            </a:r>
            <a:r>
              <a:rPr lang="ru-RU" dirty="0" smtClean="0"/>
              <a:t>за посильные задачи;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41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204"/>
            <a:ext cx="9254938" cy="69412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06605"/>
            <a:ext cx="4175312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критерии хорошей сметы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71047" y="2110745"/>
            <a:ext cx="6024283" cy="3122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Эффективность </a:t>
            </a:r>
            <a:r>
              <a:rPr lang="ru-RU" dirty="0"/>
              <a:t>расходов: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расходы </a:t>
            </a:r>
            <a:r>
              <a:rPr lang="ru-RU" dirty="0"/>
              <a:t>должны иметь строго целевой </a:t>
            </a:r>
            <a:r>
              <a:rPr lang="ru-RU" dirty="0" smtClean="0"/>
              <a:t>характер, позволять </a:t>
            </a:r>
            <a:r>
              <a:rPr lang="ru-RU" dirty="0"/>
              <a:t>рассчитывать на получение запланированных результатов, </a:t>
            </a:r>
            <a:r>
              <a:rPr lang="ru-RU" dirty="0" smtClean="0"/>
              <a:t>сохраняя при </a:t>
            </a:r>
            <a:r>
              <a:rPr lang="ru-RU" dirty="0"/>
              <a:t>этом разумную экономичность;</a:t>
            </a:r>
          </a:p>
        </p:txBody>
      </p:sp>
    </p:spTree>
    <p:extLst>
      <p:ext uri="{BB962C8B-B14F-4D97-AF65-F5344CB8AC3E}">
        <p14:creationId xmlns:p14="http://schemas.microsoft.com/office/powerpoint/2010/main" val="38573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204"/>
            <a:ext cx="9254938" cy="69412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06605"/>
            <a:ext cx="4175312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критерии хорошей сметы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44053" y="1640098"/>
            <a:ext cx="6178923" cy="337565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Создание </a:t>
            </a:r>
            <a:r>
              <a:rPr lang="ru-RU" dirty="0"/>
              <a:t>эффекта социальной и экономической устойчивости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Этот </a:t>
            </a:r>
            <a:r>
              <a:rPr lang="ru-RU" dirty="0"/>
              <a:t>раздел составляется после написания самого проекта. Не забудьте указать </a:t>
            </a:r>
            <a:r>
              <a:rPr lang="ru-RU" dirty="0" smtClean="0"/>
              <a:t>другие источники </a:t>
            </a:r>
            <a:r>
              <a:rPr lang="ru-RU" dirty="0"/>
              <a:t>финансирования (со-финансирование) и собственный вклад.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Просчитайте труд </a:t>
            </a:r>
            <a:r>
              <a:rPr lang="ru-RU" dirty="0"/>
              <a:t>добровольцев, средства и услуги, которые ваша организация или </a:t>
            </a:r>
            <a:r>
              <a:rPr lang="ru-RU" dirty="0" smtClean="0"/>
              <a:t>другая предоставляет </a:t>
            </a:r>
            <a:r>
              <a:rPr lang="ru-RU" dirty="0"/>
              <a:t>бесплатно. Это все представляет собой расходы, которые </a:t>
            </a:r>
            <a:r>
              <a:rPr lang="ru-RU" dirty="0" smtClean="0"/>
              <a:t>организация бы </a:t>
            </a:r>
            <a:r>
              <a:rPr lang="ru-RU" dirty="0"/>
              <a:t>несла, если бы они не предоставлялись </a:t>
            </a:r>
            <a:r>
              <a:rPr lang="ru-RU" dirty="0" smtClean="0"/>
              <a:t>бесплатно.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17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066" y="128588"/>
            <a:ext cx="6261567" cy="626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0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5132" y="5219515"/>
            <a:ext cx="4266079" cy="1544356"/>
          </a:xfrm>
        </p:spPr>
        <p:txBody>
          <a:bodyPr>
            <a:normAutofit fontScale="90000"/>
          </a:bodyPr>
          <a:lstStyle/>
          <a:p>
            <a:r>
              <a:rPr lang="ru-RU" dirty="0"/>
              <a:t>ИДЕАЛЬНЫЙ ПРОЕКТ/ проектная идея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65879" y="61468"/>
            <a:ext cx="4138332" cy="2047129"/>
          </a:xfrm>
        </p:spPr>
        <p:txBody>
          <a:bodyPr>
            <a:noAutofit/>
          </a:bodyPr>
          <a:lstStyle/>
          <a:p>
            <a:r>
              <a:rPr lang="ru-RU" sz="1600" dirty="0" smtClean="0"/>
              <a:t>решает </a:t>
            </a:r>
            <a:r>
              <a:rPr lang="ru-RU" sz="1600" dirty="0"/>
              <a:t>проблемы, высказываемые заинтересованными </a:t>
            </a:r>
            <a:r>
              <a:rPr lang="ru-RU" sz="1600" dirty="0" smtClean="0"/>
              <a:t>лицами расценивается </a:t>
            </a:r>
            <a:r>
              <a:rPr lang="ru-RU" sz="1600" dirty="0"/>
              <a:t>ими как необходимость;</a:t>
            </a:r>
          </a:p>
          <a:p>
            <a:r>
              <a:rPr lang="ru-RU" sz="1600" dirty="0" smtClean="0"/>
              <a:t>направлен </a:t>
            </a:r>
            <a:r>
              <a:rPr lang="ru-RU" sz="1600" dirty="0"/>
              <a:t>на четкую целевую аудиторию;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может быть запросто "продан" на улице, как популярная идея;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расценивается большим количеством местных жителей как идея, заслуживающая поддержки;</a:t>
            </a:r>
          </a:p>
          <a:p>
            <a:endParaRPr lang="ru-RU" sz="16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395132" y="2474259"/>
            <a:ext cx="7345456" cy="2818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900" dirty="0" smtClean="0"/>
              <a:t>создает возможности для формирования новых лидеров в организации;</a:t>
            </a:r>
          </a:p>
          <a:p>
            <a:r>
              <a:rPr lang="ru-RU" sz="2900" dirty="0" smtClean="0"/>
              <a:t>приносит ощутимые, измеримые достижения для организации;</a:t>
            </a:r>
          </a:p>
          <a:p>
            <a:r>
              <a:rPr lang="ru-RU" sz="2900" dirty="0" smtClean="0"/>
              <a:t> улучшает репутацию организации в местном сообществе;</a:t>
            </a:r>
          </a:p>
          <a:p>
            <a:r>
              <a:rPr lang="ru-RU" sz="2900" dirty="0" smtClean="0"/>
              <a:t>результаты могут быть измерены и оценены в долгосрочном плане;</a:t>
            </a:r>
          </a:p>
          <a:p>
            <a:r>
              <a:rPr lang="ru-RU" sz="2900" dirty="0" smtClean="0"/>
              <a:t>может найти поддержку как через получение грантов, так и через прямой сбор пожертвований;</a:t>
            </a:r>
          </a:p>
          <a:p>
            <a:r>
              <a:rPr lang="ru-RU" sz="2900" dirty="0" smtClean="0"/>
              <a:t>не требует привлечения чрезмерного большого объема дополнительных средств</a:t>
            </a:r>
          </a:p>
          <a:p>
            <a:r>
              <a:rPr lang="ru-RU" sz="2900" dirty="0" smtClean="0"/>
              <a:t>хорошо связан с существующей стратегией организации по отношению к схожим проблемам;</a:t>
            </a:r>
          </a:p>
          <a:p>
            <a:endParaRPr lang="ru-RU" dirty="0"/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5836023" y="5125386"/>
            <a:ext cx="3307977" cy="16384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 smtClean="0"/>
              <a:t>использует опыт и умения, полученные в процессе предыдущей работы;</a:t>
            </a:r>
          </a:p>
          <a:p>
            <a:r>
              <a:rPr lang="ru-RU" sz="2600" dirty="0" smtClean="0"/>
              <a:t>создает условия для развития других проектов организации.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6284" y="939006"/>
            <a:ext cx="4077821" cy="1325563"/>
          </a:xfrm>
        </p:spPr>
        <p:txBody>
          <a:bodyPr/>
          <a:lstStyle/>
          <a:p>
            <a:r>
              <a:rPr lang="ru-RU" dirty="0" smtClean="0"/>
              <a:t>С ЧЕГО НАЧАТЬ?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490" y="2580598"/>
            <a:ext cx="5066181" cy="3961373"/>
          </a:xfrm>
        </p:spPr>
        <p:txBody>
          <a:bodyPr>
            <a:noAutofit/>
          </a:bodyPr>
          <a:lstStyle/>
          <a:p>
            <a:r>
              <a:rPr lang="ru-RU" sz="1600" dirty="0"/>
              <a:t>запишите все ваши идеи, иногда самые абсурдные, на первый взгляд, </a:t>
            </a:r>
            <a:r>
              <a:rPr lang="ru-RU" sz="1600" dirty="0" smtClean="0"/>
              <a:t>идеи становятся </a:t>
            </a:r>
            <a:r>
              <a:rPr lang="ru-RU" sz="1600" dirty="0"/>
              <a:t>самыми интересными, перспективными и реальными;</a:t>
            </a:r>
          </a:p>
          <a:p>
            <a:r>
              <a:rPr lang="ru-RU" sz="1600" dirty="0" smtClean="0"/>
              <a:t>подробно </a:t>
            </a:r>
            <a:r>
              <a:rPr lang="ru-RU" sz="1600" dirty="0"/>
              <a:t>опишите ваш проект;</a:t>
            </a:r>
          </a:p>
          <a:p>
            <a:r>
              <a:rPr lang="ru-RU" sz="1600" dirty="0" smtClean="0"/>
              <a:t>тщательно </a:t>
            </a:r>
            <a:r>
              <a:rPr lang="ru-RU" sz="1600" dirty="0"/>
              <a:t>распределите время работы над проектом и над заявкой;</a:t>
            </a:r>
          </a:p>
          <a:p>
            <a:r>
              <a:rPr lang="ru-RU" sz="1600" dirty="0" smtClean="0"/>
              <a:t>ясно </a:t>
            </a:r>
            <a:r>
              <a:rPr lang="ru-RU" sz="1600" dirty="0"/>
              <a:t>сформулируйте цели и задачи вашего проекта;</a:t>
            </a:r>
          </a:p>
          <a:p>
            <a:r>
              <a:rPr lang="ru-RU" sz="1600" dirty="0" smtClean="0"/>
              <a:t>подумайте </a:t>
            </a:r>
            <a:r>
              <a:rPr lang="ru-RU" sz="1600" dirty="0"/>
              <a:t>о том, как вы будете оценивать результаты вашего проекта;</a:t>
            </a:r>
          </a:p>
          <a:p>
            <a:r>
              <a:rPr lang="ru-RU" sz="1600" dirty="0" smtClean="0"/>
              <a:t>рассчитайте </a:t>
            </a:r>
            <a:r>
              <a:rPr lang="ru-RU" sz="1600" dirty="0"/>
              <a:t>затраты на персонал, материалы и оборудование;</a:t>
            </a:r>
          </a:p>
          <a:p>
            <a:r>
              <a:rPr lang="ru-RU" sz="1600" dirty="0" smtClean="0"/>
              <a:t>продумайте </a:t>
            </a:r>
            <a:r>
              <a:rPr lang="ru-RU" sz="1600" dirty="0"/>
              <a:t>состав команды, которая будет работать над проектом, </a:t>
            </a:r>
            <a:r>
              <a:rPr lang="ru-RU" sz="1600" dirty="0" smtClean="0"/>
              <a:t>распределите роли</a:t>
            </a:r>
            <a:r>
              <a:rPr lang="ru-RU" sz="1600" dirty="0"/>
              <a:t>;</a:t>
            </a:r>
          </a:p>
          <a:p>
            <a:r>
              <a:rPr lang="ru-RU" sz="1600" dirty="0" smtClean="0"/>
              <a:t>помните</a:t>
            </a:r>
            <a:r>
              <a:rPr lang="ru-RU" sz="1600" dirty="0"/>
              <a:t>, что основа хорошего проекта - умелое планирование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220875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19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132" y="250031"/>
            <a:ext cx="5046009" cy="3367228"/>
          </a:xfrm>
        </p:spPr>
        <p:txBody>
          <a:bodyPr>
            <a:normAutofit/>
          </a:bodyPr>
          <a:lstStyle/>
          <a:p>
            <a:r>
              <a:rPr lang="ru-RU" dirty="0"/>
              <a:t>Цель проекта</a:t>
            </a:r>
            <a:br>
              <a:rPr lang="ru-RU" dirty="0"/>
            </a:br>
            <a:r>
              <a:rPr lang="ru-RU" sz="3100" dirty="0"/>
              <a:t>это стратегическая «конечная точка», которая должна</a:t>
            </a:r>
            <a:br>
              <a:rPr lang="ru-RU" sz="3100" dirty="0"/>
            </a:br>
            <a:r>
              <a:rPr lang="ru-RU" sz="3100" dirty="0"/>
              <a:t>быть достигнута благодаря реализации данного социального проекта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23246" y="4134036"/>
            <a:ext cx="4034119" cy="188258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Предоставление/разработка определенной </a:t>
            </a:r>
            <a:r>
              <a:rPr lang="ru-RU" dirty="0"/>
              <a:t>услуги.</a:t>
            </a:r>
          </a:p>
          <a:p>
            <a:r>
              <a:rPr lang="ru-RU" dirty="0"/>
              <a:t>Разработка нового продукта.</a:t>
            </a:r>
          </a:p>
          <a:p>
            <a:r>
              <a:rPr lang="ru-RU" dirty="0"/>
              <a:t>Получение коммуникативной модели.</a:t>
            </a:r>
          </a:p>
          <a:p>
            <a:r>
              <a:rPr lang="ru-RU" dirty="0"/>
              <a:t>Моделирование среды</a:t>
            </a: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2505634" y="4253752"/>
            <a:ext cx="4034119" cy="1882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4069975" y="1494583"/>
            <a:ext cx="4034119" cy="1882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5105399" y="6016625"/>
            <a:ext cx="3173508" cy="1882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Целью проекта может быть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669355"/>
              </p:ext>
            </p:extLst>
          </p:nvPr>
        </p:nvGraphicFramePr>
        <p:xfrm>
          <a:off x="1079033" y="2015957"/>
          <a:ext cx="6887320" cy="32026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887320"/>
              </a:tblGrid>
              <a:tr h="320260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ОПРЕДЕЛИТЬ ЦЕЛИ МОЖНО МЕТОДОМ ПЕРЕФОРМУЛИРОВАНИЯ ПРОБЛЕМ:</a:t>
                      </a:r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ПРОБЛЕМА                                         ЦЕЛЬ</a:t>
                      </a:r>
                    </a:p>
                    <a:p>
                      <a:endParaRPr lang="ru-RU" sz="2000" dirty="0"/>
                    </a:p>
                  </a:txBody>
                  <a:tcPr marL="103310" marR="103310" marT="51655" marB="51655"/>
                </a:tc>
              </a:tr>
            </a:tbl>
          </a:graphicData>
        </a:graphic>
      </p:graphicFrame>
      <p:sp>
        <p:nvSpPr>
          <p:cNvPr id="10" name="Стрелка вправо 9"/>
          <p:cNvSpPr/>
          <p:nvPr/>
        </p:nvSpPr>
        <p:spPr>
          <a:xfrm>
            <a:off x="4069975" y="3561158"/>
            <a:ext cx="1228166" cy="377406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48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364"/>
            <a:ext cx="9104884" cy="646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494"/>
            <a:ext cx="9110111" cy="636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1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1046</TotalTime>
  <Words>2505</Words>
  <Application>Microsoft Office PowerPoint</Application>
  <PresentationFormat>Экран (4:3)</PresentationFormat>
  <Paragraphs>355</Paragraphs>
  <Slides>56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0" baseType="lpstr">
      <vt:lpstr>Arial</vt:lpstr>
      <vt:lpstr>Calibri</vt:lpstr>
      <vt:lpstr>Calibri Light</vt:lpstr>
      <vt:lpstr>Тема Office</vt:lpstr>
      <vt:lpstr>ПРОЕКТНАЯ ДЕЯТЕЛЬНОСТЬ И ГРАНТОВАЯ ПОДДЕРЖКА</vt:lpstr>
      <vt:lpstr>Что такое социальное проектирование</vt:lpstr>
      <vt:lpstr>Проект это</vt:lpstr>
      <vt:lpstr>Что отличает ПРОЕКТ от НЕ ПРОЕКТА?</vt:lpstr>
      <vt:lpstr>Классификация проектов</vt:lpstr>
      <vt:lpstr>С ЧЕГО НАЧАТЬ?</vt:lpstr>
      <vt:lpstr>Цель проекта это стратегическая «конечная точка», которая должна быть достигнута благодаря реализации данного социального проекта</vt:lpstr>
      <vt:lpstr>Презентация PowerPoint</vt:lpstr>
      <vt:lpstr>Презентация PowerPoint</vt:lpstr>
      <vt:lpstr>ПРИМЕР</vt:lpstr>
      <vt:lpstr>Как превратить проблему в цель?</vt:lpstr>
      <vt:lpstr> SMART- ТЕСТ</vt:lpstr>
      <vt:lpstr>Цель ≠ Задачи</vt:lpstr>
      <vt:lpstr>Целевая аудитория социального проекта</vt:lpstr>
      <vt:lpstr>Целевая аудитория социального проекта</vt:lpstr>
      <vt:lpstr>Целевая аудитория </vt:lpstr>
      <vt:lpstr>Жизненный цикл  проекта</vt:lpstr>
      <vt:lpstr>При определении фаз</vt:lpstr>
      <vt:lpstr>ЖЦ ПРОЕКТА</vt:lpstr>
      <vt:lpstr>ПЛАН-ГРАФИК СОЦИАЛЬНОГО ПРОЕКТА</vt:lpstr>
      <vt:lpstr>ПЛАН-РАФИК СОЦИАЛЬНОГО ПРОЕКТА</vt:lpstr>
      <vt:lpstr>СОЦИАЛЬНЫЙ ЭФФЕКТ  ПРОЕКТА </vt:lpstr>
      <vt:lpstr>Этап оценки. </vt:lpstr>
      <vt:lpstr>Часто встречающиеся индикаторы эффективности социального проекта</vt:lpstr>
      <vt:lpstr>Презентация PowerPoint</vt:lpstr>
      <vt:lpstr>Оценка рисков социального проекта</vt:lpstr>
      <vt:lpstr>ГРАНТ</vt:lpstr>
      <vt:lpstr>Заявка на соискание финансирования (заявка на грант) </vt:lpstr>
      <vt:lpstr>Заявка на соискание финансирования (заявка на грант) </vt:lpstr>
      <vt:lpstr>Из чего состоит заявка?</vt:lpstr>
      <vt:lpstr>Из чего состоит заявка?</vt:lpstr>
      <vt:lpstr>Из чего состоит заявка?</vt:lpstr>
      <vt:lpstr>Из чего состоит заявка?</vt:lpstr>
      <vt:lpstr>Из чего состоит заявка?</vt:lpstr>
      <vt:lpstr>Из чего состоит заявка?</vt:lpstr>
      <vt:lpstr>Из чего состоит заявка?</vt:lpstr>
      <vt:lpstr>Из чего состоит заявка?</vt:lpstr>
      <vt:lpstr>Из чего состоит заявка?</vt:lpstr>
      <vt:lpstr>Из чего состоит заявка?</vt:lpstr>
      <vt:lpstr>Из чего состоит заявка?</vt:lpstr>
      <vt:lpstr> Титульный лист  служит визитной карточкой вашего проекта. Он должен на одной странице содержать всю необходимую для грантодателя информацию. </vt:lpstr>
      <vt:lpstr> Титульный лист  </vt:lpstr>
      <vt:lpstr> Титульный лист  </vt:lpstr>
      <vt:lpstr> Титульный лист  </vt:lpstr>
      <vt:lpstr> Титульный лист  </vt:lpstr>
      <vt:lpstr> Титульный лист  </vt:lpstr>
      <vt:lpstr>Краткая аннотация</vt:lpstr>
      <vt:lpstr>Смета проекта - является одним из главных разделов заявки. Не всегда требуется подробно описывать существующую проблему, не все грантодатели дотошно интересуются применяемыми вами методами, однако раздел со сметой проекта просматривают все. </vt:lpstr>
      <vt:lpstr>Основные критерии хорошей сметы</vt:lpstr>
      <vt:lpstr>Основные критерии хорошей сметы</vt:lpstr>
      <vt:lpstr>Основные критерии хорошей сметы</vt:lpstr>
      <vt:lpstr>Основные критерии хорошей сметы</vt:lpstr>
      <vt:lpstr>Основные критерии хорошей сметы</vt:lpstr>
      <vt:lpstr>Основные критерии хорошей сметы</vt:lpstr>
      <vt:lpstr>Презентация PowerPoint</vt:lpstr>
      <vt:lpstr>ИДЕАЛЬНЫЙ ПРОЕКТ/ проектная идея: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 ДЕЯТЕЛЬНОСТЬ  И  ГРАНТОВАЯ  ПОДДЕРЖКА</dc:title>
  <dc:creator>Дарья Пронина</dc:creator>
  <cp:lastModifiedBy>Дарья Пронина</cp:lastModifiedBy>
  <cp:revision>31</cp:revision>
  <dcterms:created xsi:type="dcterms:W3CDTF">2018-10-04T08:11:46Z</dcterms:created>
  <dcterms:modified xsi:type="dcterms:W3CDTF">2018-10-05T01:37:57Z</dcterms:modified>
</cp:coreProperties>
</file>